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4" r:id="rId3"/>
    <p:sldId id="268" r:id="rId4"/>
    <p:sldId id="301" r:id="rId5"/>
    <p:sldId id="302" r:id="rId6"/>
    <p:sldId id="303" r:id="rId7"/>
    <p:sldId id="306" r:id="rId8"/>
    <p:sldId id="307" r:id="rId9"/>
    <p:sldId id="308" r:id="rId10"/>
    <p:sldId id="309" r:id="rId11"/>
    <p:sldId id="310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320" r:id="rId20"/>
    <p:sldId id="322" r:id="rId21"/>
    <p:sldId id="323" r:id="rId22"/>
    <p:sldId id="324" r:id="rId23"/>
    <p:sldId id="327" r:id="rId24"/>
    <p:sldId id="328" r:id="rId25"/>
    <p:sldId id="330" r:id="rId26"/>
    <p:sldId id="331" r:id="rId27"/>
    <p:sldId id="332" r:id="rId28"/>
    <p:sldId id="335" r:id="rId29"/>
    <p:sldId id="339" r:id="rId30"/>
    <p:sldId id="341" r:id="rId31"/>
    <p:sldId id="342" r:id="rId32"/>
    <p:sldId id="344" r:id="rId33"/>
    <p:sldId id="345" r:id="rId34"/>
    <p:sldId id="346" r:id="rId35"/>
    <p:sldId id="350" r:id="rId36"/>
    <p:sldId id="353" r:id="rId37"/>
    <p:sldId id="356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756BE-70A8-42C1-9BF0-5805DC6E81FC}" type="datetimeFigureOut">
              <a:rPr lang="en-CA" smtClean="0"/>
              <a:t>2018-04-05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5B47-75A7-4949-9B40-7E478B91637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5958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756BE-70A8-42C1-9BF0-5805DC6E81FC}" type="datetimeFigureOut">
              <a:rPr lang="en-CA" smtClean="0"/>
              <a:t>2018-04-05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5B47-75A7-4949-9B40-7E478B91637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82477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756BE-70A8-42C1-9BF0-5805DC6E81FC}" type="datetimeFigureOut">
              <a:rPr lang="en-CA" smtClean="0"/>
              <a:t>2018-04-05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5B47-75A7-4949-9B40-7E478B91637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122208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788526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756BE-70A8-42C1-9BF0-5805DC6E81FC}" type="datetimeFigureOut">
              <a:rPr lang="en-CA" smtClean="0"/>
              <a:t>2018-04-05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5B47-75A7-4949-9B40-7E478B91637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65205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756BE-70A8-42C1-9BF0-5805DC6E81FC}" type="datetimeFigureOut">
              <a:rPr lang="en-CA" smtClean="0"/>
              <a:t>2018-04-05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5B47-75A7-4949-9B40-7E478B91637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5766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756BE-70A8-42C1-9BF0-5805DC6E81FC}" type="datetimeFigureOut">
              <a:rPr lang="en-CA" smtClean="0"/>
              <a:t>2018-04-05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5B47-75A7-4949-9B40-7E478B91637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7840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756BE-70A8-42C1-9BF0-5805DC6E81FC}" type="datetimeFigureOut">
              <a:rPr lang="en-CA" smtClean="0"/>
              <a:t>2018-04-05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5B47-75A7-4949-9B40-7E478B91637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8538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756BE-70A8-42C1-9BF0-5805DC6E81FC}" type="datetimeFigureOut">
              <a:rPr lang="en-CA" smtClean="0"/>
              <a:t>2018-04-05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5B47-75A7-4949-9B40-7E478B91637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47292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756BE-70A8-42C1-9BF0-5805DC6E81FC}" type="datetimeFigureOut">
              <a:rPr lang="en-CA" smtClean="0"/>
              <a:t>2018-04-05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5B47-75A7-4949-9B40-7E478B91637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55220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756BE-70A8-42C1-9BF0-5805DC6E81FC}" type="datetimeFigureOut">
              <a:rPr lang="en-CA" smtClean="0"/>
              <a:t>2018-04-05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5B47-75A7-4949-9B40-7E478B91637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3696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756BE-70A8-42C1-9BF0-5805DC6E81FC}" type="datetimeFigureOut">
              <a:rPr lang="en-CA" smtClean="0"/>
              <a:t>2018-04-05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5B47-75A7-4949-9B40-7E478B91637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11677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756BE-70A8-42C1-9BF0-5805DC6E81FC}" type="datetimeFigureOut">
              <a:rPr lang="en-CA" smtClean="0"/>
              <a:t>2018-04-05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85B47-75A7-4949-9B40-7E478B91637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5916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Mass Wasting:"/>
          <p:cNvSpPr txBox="1"/>
          <p:nvPr/>
        </p:nvSpPr>
        <p:spPr>
          <a:xfrm>
            <a:off x="2362200" y="1149350"/>
            <a:ext cx="7086600" cy="4552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 algn="ctr" defTabSz="585215">
              <a:defRPr sz="11456">
                <a:solidFill>
                  <a:srgbClr val="FF9302"/>
                </a:solidFill>
                <a:uFill>
                  <a:solidFill>
                    <a:srgbClr val="FF9302"/>
                  </a:solidFill>
                </a:u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>
              <a:defRPr sz="6144">
                <a:solidFill>
                  <a:schemeClr val="accent4"/>
                </a:solidFill>
                <a:uFill>
                  <a:solidFill>
                    <a:schemeClr val="accent4"/>
                  </a:solidFill>
                </a:uFill>
              </a:defRPr>
            </a:pPr>
            <a:r>
              <a:rPr/>
              <a:t>Mass Wasting:</a:t>
            </a:r>
            <a:endParaRPr sz="6144"/>
          </a:p>
        </p:txBody>
      </p:sp>
    </p:spTree>
    <p:extLst>
      <p:ext uri="{BB962C8B-B14F-4D97-AF65-F5344CB8AC3E}">
        <p14:creationId xmlns:p14="http://schemas.microsoft.com/office/powerpoint/2010/main" val="116507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image-10.png" descr="image-1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93" name="Harvey Creek Dam -…"/>
          <p:cNvSpPr txBox="1"/>
          <p:nvPr/>
        </p:nvSpPr>
        <p:spPr>
          <a:xfrm>
            <a:off x="2014892" y="1"/>
            <a:ext cx="8502272" cy="22474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algn="ctr" defTabSz="676655">
              <a:defRPr sz="3700" b="1">
                <a:solidFill>
                  <a:schemeClr val="accent3"/>
                </a:solidFill>
                <a:effectLst>
                  <a:outerShdw blurRad="46990" dist="33884" dir="2021404" rotWithShape="0">
                    <a:srgbClr val="9999FF">
                      <a:alpha val="74996"/>
                    </a:srgbClr>
                  </a:outerShdw>
                </a:effectLst>
                <a:uFill>
                  <a:solidFill>
                    <a:schemeClr val="accent2"/>
                  </a:solidFill>
                </a:uFill>
              </a:defRPr>
            </a:pPr>
            <a:r>
              <a:rPr sz="3700">
                <a:uFill>
                  <a:solidFill>
                    <a:schemeClr val="accent6">
                      <a:alpha val="50195"/>
                    </a:schemeClr>
                  </a:solidFill>
                </a:uFill>
              </a:rPr>
              <a:t>Harvey Creek Dam - </a:t>
            </a:r>
          </a:p>
          <a:p>
            <a:pPr algn="ctr" defTabSz="676655">
              <a:defRPr sz="3700" b="1">
                <a:solidFill>
                  <a:schemeClr val="accent3"/>
                </a:solidFill>
                <a:effectLst>
                  <a:outerShdw blurRad="46990" dist="33884" dir="2021404" rotWithShape="0">
                    <a:srgbClr val="9999FF">
                      <a:alpha val="74996"/>
                    </a:srgbClr>
                  </a:outerShdw>
                </a:effectLst>
                <a:uFill>
                  <a:solidFill>
                    <a:schemeClr val="accent2"/>
                  </a:solidFill>
                </a:uFill>
              </a:defRPr>
            </a:pPr>
            <a:r>
              <a:rPr sz="3700">
                <a:uFill>
                  <a:solidFill>
                    <a:schemeClr val="accent6">
                      <a:alpha val="50195"/>
                    </a:schemeClr>
                  </a:solidFill>
                </a:uFill>
              </a:rPr>
              <a:t>Preventing Debris Flow @ Lion's Bay!</a:t>
            </a:r>
          </a:p>
        </p:txBody>
      </p:sp>
    </p:spTree>
    <p:extLst>
      <p:ext uri="{BB962C8B-B14F-4D97-AF65-F5344CB8AC3E}">
        <p14:creationId xmlns:p14="http://schemas.microsoft.com/office/powerpoint/2010/main" val="296265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0" y="823902"/>
            <a:ext cx="9144000" cy="6041571"/>
          </a:xfrm>
          <a:prstGeom prst="rect">
            <a:avLst/>
          </a:prstGeom>
          <a:ln w="12700">
            <a:miter lim="400000"/>
          </a:ln>
        </p:spPr>
      </p:pic>
      <p:sp>
        <p:nvSpPr>
          <p:cNvPr id="296" name="Same Thing - Different Angle!"/>
          <p:cNvSpPr txBox="1"/>
          <p:nvPr/>
        </p:nvSpPr>
        <p:spPr>
          <a:xfrm>
            <a:off x="2438400" y="157884"/>
            <a:ext cx="7315201" cy="11213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 algn="ctr" defTabSz="841247">
              <a:defRPr sz="3680" b="1">
                <a:solidFill>
                  <a:schemeClr val="accent4">
                    <a:lumOff val="8000"/>
                  </a:schemeClr>
                </a:solidFill>
                <a:effectLst>
                  <a:outerShdw blurRad="58420" dist="42127" dir="2021404" rotWithShape="0">
                    <a:srgbClr val="9999FF">
                      <a:alpha val="74996"/>
                    </a:srgbClr>
                  </a:outerShdw>
                </a:effectLst>
                <a:uFill>
                  <a:solidFill>
                    <a:schemeClr val="accent6">
                      <a:alpha val="50195"/>
                    </a:schemeClr>
                  </a:solidFill>
                </a:uFill>
              </a:defRPr>
            </a:lvl1pPr>
          </a:lstStyle>
          <a:p>
            <a:pPr>
              <a:defRPr>
                <a:uFill>
                  <a:solidFill>
                    <a:schemeClr val="accent2"/>
                  </a:solidFill>
                </a:uFill>
              </a:defRPr>
            </a:pPr>
            <a:r>
              <a:rPr/>
              <a:t>Same Thing - Different Angle!</a:t>
            </a:r>
          </a:p>
        </p:txBody>
      </p:sp>
    </p:spTree>
    <p:extLst>
      <p:ext uri="{BB962C8B-B14F-4D97-AF65-F5344CB8AC3E}">
        <p14:creationId xmlns:p14="http://schemas.microsoft.com/office/powerpoint/2010/main" val="119719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lope Modification:"/>
          <p:cNvSpPr txBox="1"/>
          <p:nvPr/>
        </p:nvSpPr>
        <p:spPr>
          <a:xfrm>
            <a:off x="3100630" y="729641"/>
            <a:ext cx="5273560" cy="887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5100" b="1">
                <a:uFill>
                  <a:solidFill>
                    <a:schemeClr val="accent4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pPr>
              <a:defRPr b="0"/>
            </a:pPr>
            <a:r>
              <a:rPr/>
              <a:t>Slope Modification:</a:t>
            </a:r>
          </a:p>
        </p:txBody>
      </p:sp>
      <p:sp>
        <p:nvSpPr>
          <p:cNvPr id="305" name="Reduce Slope Angle…"/>
          <p:cNvSpPr txBox="1"/>
          <p:nvPr/>
        </p:nvSpPr>
        <p:spPr>
          <a:xfrm>
            <a:off x="2188655" y="1626710"/>
            <a:ext cx="7389621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57200" indent="-457200">
              <a:defRPr sz="3000">
                <a:uFill>
                  <a:solidFill>
                    <a:schemeClr val="accent4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  <a:endParaRPr sz="3000" b="1"/>
          </a:p>
          <a:p>
            <a:pPr marL="1676400" lvl="2" indent="-762000">
              <a:buSzPct val="100000"/>
              <a:buAutoNum type="arabicPeriod"/>
              <a:defRPr sz="3000">
                <a:uFill>
                  <a:solidFill>
                    <a:schemeClr val="accent4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  <a:r>
              <a:rPr sz="3000" b="1"/>
              <a:t>Reduce Slope Angle</a:t>
            </a:r>
            <a:r>
              <a:rPr sz="3000"/>
              <a:t> </a:t>
            </a:r>
            <a:endParaRPr sz="3000" b="1"/>
          </a:p>
          <a:p>
            <a:pPr marL="1676400" lvl="2" indent="-762000">
              <a:buSzPct val="100000"/>
              <a:buAutoNum type="arabicPeriod"/>
              <a:defRPr sz="3000">
                <a:uFill>
                  <a:solidFill>
                    <a:schemeClr val="accent4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  <a:r>
              <a:rPr sz="3000" b="1"/>
              <a:t>Support Material at Slope Base</a:t>
            </a:r>
            <a:r>
              <a:rPr sz="3000"/>
              <a:t> </a:t>
            </a:r>
          </a:p>
          <a:p>
            <a:pPr marL="1676400" lvl="2" indent="-762000">
              <a:buSzPct val="100000"/>
              <a:buAutoNum type="arabicPeriod"/>
              <a:defRPr sz="3000">
                <a:uFill>
                  <a:solidFill>
                    <a:schemeClr val="accent4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  <a:r>
              <a:rPr sz="3000" b="1"/>
              <a:t>Reduce weight on slope</a:t>
            </a:r>
            <a:r>
              <a:rPr sz="30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3499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Reduce Slope Angle – the further below 38 degrees…"/>
          <p:cNvSpPr txBox="1"/>
          <p:nvPr/>
        </p:nvSpPr>
        <p:spPr>
          <a:xfrm>
            <a:off x="1524001" y="0"/>
            <a:ext cx="9207855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3000">
                <a:uFill>
                  <a:solidFill>
                    <a:schemeClr val="accent4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  <a:r>
              <a:rPr sz="3000" b="1" u="sng"/>
              <a:t>Reduce Slope Angle</a:t>
            </a:r>
            <a:r>
              <a:rPr sz="3000" b="1"/>
              <a:t> – the further below 38 degrees </a:t>
            </a:r>
          </a:p>
          <a:p>
            <a:pPr>
              <a:defRPr sz="3000">
                <a:uFill>
                  <a:solidFill>
                    <a:schemeClr val="accent4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  <a:r>
              <a:rPr sz="3000" b="1"/>
              <a:t>(angle of repose)…the </a:t>
            </a:r>
            <a:r>
              <a:rPr sz="3000" b="1" u="sng"/>
              <a:t>less likely</a:t>
            </a:r>
            <a:r>
              <a:rPr sz="3000" b="1"/>
              <a:t> a slide is!</a:t>
            </a:r>
          </a:p>
        </p:txBody>
      </p:sp>
      <p:pic>
        <p:nvPicPr>
          <p:cNvPr id="308" name="colluvial_ytb.jpg" descr="colluvial_ytb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0" y="973183"/>
            <a:ext cx="9144000" cy="5953126"/>
          </a:xfrm>
          <a:prstGeom prst="rect">
            <a:avLst/>
          </a:prstGeom>
          <a:ln w="12700">
            <a:miter lim="400000"/>
          </a:ln>
        </p:spPr>
      </p:pic>
      <p:sp>
        <p:nvSpPr>
          <p:cNvPr id="309" name="Arrow"/>
          <p:cNvSpPr/>
          <p:nvPr/>
        </p:nvSpPr>
        <p:spPr>
          <a:xfrm rot="1075247">
            <a:off x="2971800" y="2971801"/>
            <a:ext cx="4038600" cy="485775"/>
          </a:xfrm>
          <a:prstGeom prst="leftArrow">
            <a:avLst>
              <a:gd name="adj1" fmla="val 50000"/>
              <a:gd name="adj2" fmla="val 207843"/>
            </a:avLst>
          </a:prstGeom>
          <a:solidFill>
            <a:schemeClr val="accent1"/>
          </a:solidFill>
          <a:ln>
            <a:solidFill>
              <a:schemeClr val="accent4"/>
            </a:solidFill>
          </a:ln>
        </p:spPr>
        <p:txBody>
          <a:bodyPr lIns="50800" tIns="50800" rIns="50800" bIns="50800" anchor="ctr"/>
          <a:lstStyle/>
          <a:p>
            <a:pPr>
              <a:defRPr sz="1800">
                <a:uFill>
                  <a:solidFill>
                    <a:schemeClr val="accent4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  <a:endParaRPr/>
          </a:p>
        </p:txBody>
      </p:sp>
      <p:sp>
        <p:nvSpPr>
          <p:cNvPr id="310" name="Arrow"/>
          <p:cNvSpPr/>
          <p:nvPr/>
        </p:nvSpPr>
        <p:spPr>
          <a:xfrm>
            <a:off x="2895600" y="3733801"/>
            <a:ext cx="4038600" cy="485775"/>
          </a:xfrm>
          <a:prstGeom prst="leftArrow">
            <a:avLst>
              <a:gd name="adj1" fmla="val 50000"/>
              <a:gd name="adj2" fmla="val 207843"/>
            </a:avLst>
          </a:prstGeom>
          <a:solidFill>
            <a:schemeClr val="accent1"/>
          </a:solidFill>
          <a:ln>
            <a:solidFill>
              <a:schemeClr val="accent4"/>
            </a:solidFill>
          </a:ln>
        </p:spPr>
        <p:txBody>
          <a:bodyPr lIns="50800" tIns="50800" rIns="50800" bIns="50800" anchor="ctr"/>
          <a:lstStyle/>
          <a:p>
            <a:pPr>
              <a:defRPr sz="1800">
                <a:uFill>
                  <a:solidFill>
                    <a:schemeClr val="accent4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  <a:endParaRPr/>
          </a:p>
        </p:txBody>
      </p:sp>
      <p:sp>
        <p:nvSpPr>
          <p:cNvPr id="311" name="Shape"/>
          <p:cNvSpPr/>
          <p:nvPr/>
        </p:nvSpPr>
        <p:spPr>
          <a:xfrm>
            <a:off x="2971800" y="2667000"/>
            <a:ext cx="304800" cy="12144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lnTo>
                  <a:pt x="0" y="4320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accent4"/>
            </a:solidFill>
          </a:ln>
        </p:spPr>
        <p:txBody>
          <a:bodyPr lIns="50800" tIns="50800" rIns="50800" bIns="50800" anchor="ctr"/>
          <a:lstStyle/>
          <a:p>
            <a:pPr>
              <a:defRPr sz="1800">
                <a:uFill>
                  <a:solidFill>
                    <a:schemeClr val="accent4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  <a:endParaRPr/>
          </a:p>
        </p:txBody>
      </p:sp>
      <p:sp>
        <p:nvSpPr>
          <p:cNvPr id="312" name="25 Deg."/>
          <p:cNvSpPr txBox="1"/>
          <p:nvPr/>
        </p:nvSpPr>
        <p:spPr>
          <a:xfrm>
            <a:off x="2209800" y="3048001"/>
            <a:ext cx="1371600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 algn="ctr" defTabSz="594359">
              <a:defRPr sz="1819">
                <a:solidFill>
                  <a:schemeClr val="accent3">
                    <a:lumOff val="-4000"/>
                  </a:schemeClr>
                </a:solidFill>
                <a:effectLst>
                  <a:outerShdw blurRad="41275" dist="23348" dir="2700000" rotWithShape="0">
                    <a:srgbClr val="990000">
                      <a:alpha val="74996"/>
                    </a:srgbClr>
                  </a:outerShdw>
                </a:effectLst>
                <a:uFill>
                  <a:solidFill>
                    <a:srgbClr val="0066CC"/>
                  </a:solidFill>
                </a:u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>
              <a:defRPr>
                <a:uFill>
                  <a:solidFill>
                    <a:srgbClr val="99CCFF"/>
                  </a:solidFill>
                </a:uFill>
              </a:defRPr>
            </a:pPr>
            <a:r>
              <a:rPr/>
              <a:t>25 Deg.</a:t>
            </a:r>
          </a:p>
        </p:txBody>
      </p:sp>
    </p:spTree>
    <p:extLst>
      <p:ext uri="{BB962C8B-B14F-4D97-AF65-F5344CB8AC3E}">
        <p14:creationId xmlns:p14="http://schemas.microsoft.com/office/powerpoint/2010/main" val="226583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DCP_5730.jpg" descr="DCP_573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1" y="825471"/>
            <a:ext cx="9143999" cy="6041081"/>
          </a:xfrm>
          <a:prstGeom prst="rect">
            <a:avLst/>
          </a:prstGeom>
          <a:ln w="12700">
            <a:miter lim="400000"/>
          </a:ln>
        </p:spPr>
      </p:pic>
      <p:sp>
        <p:nvSpPr>
          <p:cNvPr id="315" name="Support Material at Slope Base:"/>
          <p:cNvSpPr txBox="1"/>
          <p:nvPr/>
        </p:nvSpPr>
        <p:spPr>
          <a:xfrm>
            <a:off x="1970413" y="196242"/>
            <a:ext cx="5025350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3000" b="1">
                <a:uFill>
                  <a:solidFill>
                    <a:schemeClr val="accent4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pPr>
              <a:defRPr b="0"/>
            </a:pPr>
            <a:r>
              <a:rPr/>
              <a:t>Support Material at Slope Base:</a:t>
            </a:r>
          </a:p>
        </p:txBody>
      </p:sp>
    </p:spTree>
    <p:extLst>
      <p:ext uri="{BB962C8B-B14F-4D97-AF65-F5344CB8AC3E}">
        <p14:creationId xmlns:p14="http://schemas.microsoft.com/office/powerpoint/2010/main" val="45005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0" y="908528"/>
            <a:ext cx="9144000" cy="4740190"/>
          </a:xfrm>
          <a:prstGeom prst="rect">
            <a:avLst/>
          </a:prstGeom>
          <a:ln w="12700">
            <a:miter lim="400000"/>
          </a:ln>
        </p:spPr>
      </p:pic>
      <p:sp>
        <p:nvSpPr>
          <p:cNvPr id="318" name="Reduce weight on slope"/>
          <p:cNvSpPr txBox="1"/>
          <p:nvPr/>
        </p:nvSpPr>
        <p:spPr>
          <a:xfrm>
            <a:off x="2229784" y="290502"/>
            <a:ext cx="3811043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3000" b="1">
                <a:uFill>
                  <a:solidFill>
                    <a:schemeClr val="accent4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pPr>
              <a:defRPr b="0"/>
            </a:pPr>
            <a:r>
              <a:rPr/>
              <a:t>Reduce weight on slope</a:t>
            </a:r>
          </a:p>
        </p:txBody>
      </p:sp>
    </p:spTree>
    <p:extLst>
      <p:ext uri="{BB962C8B-B14F-4D97-AF65-F5344CB8AC3E}">
        <p14:creationId xmlns:p14="http://schemas.microsoft.com/office/powerpoint/2010/main" val="239134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0" y="1535713"/>
            <a:ext cx="9139822" cy="4945636"/>
          </a:xfrm>
          <a:prstGeom prst="rect">
            <a:avLst/>
          </a:prstGeom>
          <a:ln w="12700">
            <a:miter lim="400000"/>
          </a:ln>
        </p:spPr>
      </p:pic>
      <p:sp>
        <p:nvSpPr>
          <p:cNvPr id="321" name="This Would Be…"/>
          <p:cNvSpPr txBox="1"/>
          <p:nvPr/>
        </p:nvSpPr>
        <p:spPr>
          <a:xfrm>
            <a:off x="2125374" y="0"/>
            <a:ext cx="4089742" cy="2096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algn="ctr">
              <a:defRPr sz="4000">
                <a:solidFill>
                  <a:srgbClr val="99CCFF"/>
                </a:solidFill>
                <a:effectLst>
                  <a:outerShdw blurRad="63500" dist="35921" dir="2700000" rotWithShape="0">
                    <a:srgbClr val="990000">
                      <a:alpha val="74996"/>
                    </a:srgbClr>
                  </a:outerShdw>
                </a:effectLst>
                <a:uFill>
                  <a:solidFill>
                    <a:srgbClr val="99CCFF"/>
                  </a:solidFill>
                </a:uFill>
                <a:latin typeface="Impact"/>
                <a:ea typeface="Impact"/>
                <a:cs typeface="Impact"/>
                <a:sym typeface="Impact"/>
              </a:defRPr>
            </a:pPr>
            <a:r>
              <a:rPr sz="4000">
                <a:solidFill>
                  <a:srgbClr val="0066CC"/>
                </a:solidFill>
                <a:uFill>
                  <a:solidFill>
                    <a:srgbClr val="0066CC"/>
                  </a:solidFill>
                </a:uFill>
              </a:rPr>
              <a:t>This Would Be</a:t>
            </a:r>
          </a:p>
          <a:p>
            <a:pPr algn="ctr">
              <a:defRPr sz="4000">
                <a:solidFill>
                  <a:srgbClr val="99CCFF"/>
                </a:solidFill>
                <a:effectLst>
                  <a:outerShdw blurRad="63500" dist="35921" dir="2700000" rotWithShape="0">
                    <a:srgbClr val="990000">
                      <a:alpha val="74996"/>
                    </a:srgbClr>
                  </a:outerShdw>
                </a:effectLst>
                <a:uFill>
                  <a:solidFill>
                    <a:srgbClr val="99CCFF"/>
                  </a:solidFill>
                </a:uFill>
                <a:latin typeface="Impact"/>
                <a:ea typeface="Impact"/>
                <a:cs typeface="Impact"/>
                <a:sym typeface="Impact"/>
              </a:defRPr>
            </a:pPr>
            <a:r>
              <a:rPr sz="4000">
                <a:solidFill>
                  <a:srgbClr val="0066CC"/>
                </a:solidFill>
                <a:uFill>
                  <a:solidFill>
                    <a:srgbClr val="0066CC"/>
                  </a:solidFill>
                </a:uFill>
              </a:rPr>
              <a:t>A Bad Idea:</a:t>
            </a:r>
          </a:p>
        </p:txBody>
      </p:sp>
    </p:spTree>
    <p:extLst>
      <p:ext uri="{BB962C8B-B14F-4D97-AF65-F5344CB8AC3E}">
        <p14:creationId xmlns:p14="http://schemas.microsoft.com/office/powerpoint/2010/main" val="81108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Fluid Removal:"/>
          <p:cNvSpPr txBox="1"/>
          <p:nvPr/>
        </p:nvSpPr>
        <p:spPr>
          <a:xfrm>
            <a:off x="3842320" y="2436500"/>
            <a:ext cx="4254946" cy="91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57200" indent="-457200" algn="ctr">
              <a:defRPr sz="5000">
                <a:uFill>
                  <a:solidFill>
                    <a:schemeClr val="accent4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  <a:r>
              <a:rPr sz="5300" b="1"/>
              <a:t>Fluid Removal</a:t>
            </a:r>
            <a:r>
              <a:rPr sz="5000" b="1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95209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47541" y="1322149"/>
            <a:ext cx="9096918" cy="421370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34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image-9.png" descr="image-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0" y="1"/>
            <a:ext cx="9144000" cy="613477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0410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Landslides or slope movements can be classified in many ways……"/>
          <p:cNvSpPr txBox="1"/>
          <p:nvPr/>
        </p:nvSpPr>
        <p:spPr>
          <a:xfrm>
            <a:off x="1790700" y="1126939"/>
            <a:ext cx="8610601" cy="5591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spcBef>
                <a:spcPts val="1000"/>
              </a:spcBef>
              <a:defRPr sz="2500">
                <a:uFill>
                  <a:solidFill>
                    <a:schemeClr val="accent4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  <a:r>
              <a:rPr sz="2500"/>
              <a:t>Landslides or slope movements can be classified in many ways… </a:t>
            </a:r>
          </a:p>
          <a:p>
            <a:pPr>
              <a:spcBef>
                <a:spcPts val="1000"/>
              </a:spcBef>
              <a:defRPr sz="2500">
                <a:uFill>
                  <a:solidFill>
                    <a:schemeClr val="accent4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  <a:endParaRPr sz="2500"/>
          </a:p>
          <a:p>
            <a:pPr>
              <a:spcBef>
                <a:spcPts val="1000"/>
              </a:spcBef>
              <a:defRPr sz="2500">
                <a:uFill>
                  <a:solidFill>
                    <a:schemeClr val="accent4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  <a:r>
              <a:rPr sz="2500"/>
              <a:t>There are many attributes used as criteria for identification and classification including:  </a:t>
            </a:r>
          </a:p>
          <a:p>
            <a:pPr>
              <a:spcBef>
                <a:spcPts val="1000"/>
              </a:spcBef>
              <a:defRPr sz="2500">
                <a:uFill>
                  <a:solidFill>
                    <a:schemeClr val="accent4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  <a:endParaRPr sz="2500"/>
          </a:p>
          <a:p>
            <a:pPr>
              <a:spcBef>
                <a:spcPts val="1000"/>
              </a:spcBef>
              <a:defRPr sz="3300">
                <a:uFill>
                  <a:solidFill>
                    <a:schemeClr val="accent4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  <a:r>
              <a:rPr sz="3300" b="1"/>
              <a:t>		#1 - Rate of movement</a:t>
            </a:r>
          </a:p>
          <a:p>
            <a:pPr>
              <a:spcBef>
                <a:spcPts val="1000"/>
              </a:spcBef>
              <a:defRPr sz="3300">
                <a:uFill>
                  <a:solidFill>
                    <a:schemeClr val="accent4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  <a:endParaRPr sz="3300" b="1"/>
          </a:p>
          <a:p>
            <a:pPr>
              <a:spcBef>
                <a:spcPts val="1000"/>
              </a:spcBef>
              <a:defRPr sz="3300">
                <a:uFill>
                  <a:solidFill>
                    <a:schemeClr val="accent4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  <a:r>
              <a:rPr sz="3300" b="1"/>
              <a:t>		#2 - Type of material 	</a:t>
            </a:r>
          </a:p>
          <a:p>
            <a:pPr>
              <a:spcBef>
                <a:spcPts val="1000"/>
              </a:spcBef>
              <a:defRPr sz="3300">
                <a:uFill>
                  <a:solidFill>
                    <a:schemeClr val="accent4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  <a:endParaRPr sz="3300" b="1"/>
          </a:p>
          <a:p>
            <a:pPr>
              <a:spcBef>
                <a:spcPts val="1000"/>
              </a:spcBef>
              <a:defRPr sz="3300">
                <a:uFill>
                  <a:solidFill>
                    <a:schemeClr val="accent4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  <a:r>
              <a:rPr sz="3300" b="1"/>
              <a:t>		#3 - Nature of movement</a:t>
            </a:r>
          </a:p>
        </p:txBody>
      </p:sp>
      <p:sp>
        <p:nvSpPr>
          <p:cNvPr id="147" name="Types Of Mass Wasting:"/>
          <p:cNvSpPr txBox="1"/>
          <p:nvPr/>
        </p:nvSpPr>
        <p:spPr>
          <a:xfrm>
            <a:off x="2346852" y="156148"/>
            <a:ext cx="7574496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>
            <a:lvl1pPr>
              <a:spcBef>
                <a:spcPts val="2100"/>
              </a:spcBef>
              <a:defRPr sz="5000" b="1">
                <a:uFill>
                  <a:solidFill>
                    <a:schemeClr val="accent4"/>
                  </a:solidFill>
                </a:uFill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Times New Roman"/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Types Of Mass Wasting:</a:t>
            </a:r>
          </a:p>
        </p:txBody>
      </p:sp>
    </p:spTree>
    <p:extLst>
      <p:ext uri="{BB962C8B-B14F-4D97-AF65-F5344CB8AC3E}">
        <p14:creationId xmlns:p14="http://schemas.microsoft.com/office/powerpoint/2010/main" val="9747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fill="hold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lope Stabilization:"/>
          <p:cNvSpPr txBox="1"/>
          <p:nvPr/>
        </p:nvSpPr>
        <p:spPr>
          <a:xfrm>
            <a:off x="3293840" y="753185"/>
            <a:ext cx="5025030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5000" b="1">
                <a:uFill>
                  <a:solidFill>
                    <a:schemeClr val="accent4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pPr>
              <a:defRPr b="0"/>
            </a:pPr>
            <a:r>
              <a:rPr/>
              <a:t>Slope Stabilization:</a:t>
            </a:r>
          </a:p>
        </p:txBody>
      </p:sp>
      <p:sp>
        <p:nvSpPr>
          <p:cNvPr id="332" name="Retaining Walls…"/>
          <p:cNvSpPr txBox="1"/>
          <p:nvPr/>
        </p:nvSpPr>
        <p:spPr>
          <a:xfrm>
            <a:off x="1524000" y="2238009"/>
            <a:ext cx="7219592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2590800" lvl="4" indent="-762000">
              <a:buSzPct val="100000"/>
              <a:buAutoNum type="arabicPeriod"/>
              <a:defRPr sz="3000">
                <a:uFill>
                  <a:solidFill>
                    <a:schemeClr val="accent4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  <a:r>
              <a:rPr sz="3000" b="1"/>
              <a:t>Retaining Walls</a:t>
            </a:r>
            <a:r>
              <a:rPr sz="3000"/>
              <a:t> </a:t>
            </a:r>
          </a:p>
          <a:p>
            <a:pPr marL="2590800" lvl="4" indent="-762000">
              <a:buSzPct val="100000"/>
              <a:buAutoNum type="arabicPeriod"/>
              <a:defRPr sz="3000">
                <a:uFill>
                  <a:solidFill>
                    <a:schemeClr val="accent4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  <a:r>
              <a:rPr sz="3000" b="1"/>
              <a:t>Coating Exposed Slopes</a:t>
            </a:r>
            <a:r>
              <a:rPr sz="3000"/>
              <a:t> </a:t>
            </a:r>
          </a:p>
          <a:p>
            <a:pPr marL="2590800" lvl="4" indent="-762000">
              <a:buSzPct val="100000"/>
              <a:buAutoNum type="arabicPeriod"/>
              <a:defRPr sz="3000">
                <a:uFill>
                  <a:solidFill>
                    <a:schemeClr val="accent4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  <a:r>
              <a:rPr sz="3000" b="1"/>
              <a:t>Steel bolts/Anchors </a:t>
            </a:r>
          </a:p>
          <a:p>
            <a:pPr marL="2590800" lvl="4" indent="-762000">
              <a:buSzPct val="100000"/>
              <a:buAutoNum type="arabicPeriod"/>
              <a:defRPr sz="3000">
                <a:uFill>
                  <a:solidFill>
                    <a:schemeClr val="accent4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  <a:r>
              <a:rPr sz="3000" b="1"/>
              <a:t>Vegetation</a:t>
            </a:r>
            <a:r>
              <a:rPr sz="30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9337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1" y="914400"/>
            <a:ext cx="9144001" cy="4855222"/>
          </a:xfrm>
          <a:prstGeom prst="rect">
            <a:avLst/>
          </a:prstGeom>
          <a:ln w="12700">
            <a:miter lim="400000"/>
          </a:ln>
        </p:spPr>
      </p:pic>
      <p:sp>
        <p:nvSpPr>
          <p:cNvPr id="335" name="Retaining Walls"/>
          <p:cNvSpPr txBox="1"/>
          <p:nvPr/>
        </p:nvSpPr>
        <p:spPr>
          <a:xfrm>
            <a:off x="2027626" y="159062"/>
            <a:ext cx="3283976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4000" b="1">
                <a:uFill>
                  <a:solidFill>
                    <a:schemeClr val="accent4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pPr>
              <a:defRPr b="0"/>
            </a:pPr>
            <a:r>
              <a:rPr/>
              <a:t>Retaining Walls</a:t>
            </a:r>
          </a:p>
        </p:txBody>
      </p:sp>
    </p:spTree>
    <p:extLst>
      <p:ext uri="{BB962C8B-B14F-4D97-AF65-F5344CB8AC3E}">
        <p14:creationId xmlns:p14="http://schemas.microsoft.com/office/powerpoint/2010/main" val="340515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D13C8DA6-C51D-4CEA-BE51-76A1AB3F92BD-L0-001.jpeg" descr="D13C8DA6-C51D-4CEA-BE51-76A1AB3F92BD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0" y="743916"/>
            <a:ext cx="9144000" cy="4572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4320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DCP_5625.jpg" descr="DCP_562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9316" y="838201"/>
            <a:ext cx="9133368" cy="6033943"/>
          </a:xfrm>
          <a:prstGeom prst="rect">
            <a:avLst/>
          </a:prstGeom>
          <a:ln w="12700">
            <a:miter lim="400000"/>
          </a:ln>
        </p:spPr>
      </p:pic>
      <p:sp>
        <p:nvSpPr>
          <p:cNvPr id="344" name="Coating or Covering Exposed Slopes"/>
          <p:cNvSpPr txBox="1"/>
          <p:nvPr/>
        </p:nvSpPr>
        <p:spPr>
          <a:xfrm>
            <a:off x="1365728" y="119296"/>
            <a:ext cx="7710124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marL="457200" lvl="4" indent="1371600">
              <a:defRPr sz="3000">
                <a:uFill>
                  <a:solidFill>
                    <a:schemeClr val="accent4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  <a:r>
              <a:rPr sz="3000" b="1"/>
              <a:t>Coating or Covering Exposed Slopes</a:t>
            </a:r>
            <a:r>
              <a:rPr sz="30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0807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DCP_5750.jpg" descr="DCP_5750.jpg"/>
          <p:cNvPicPr>
            <a:picLocks noChangeAspect="1"/>
          </p:cNvPicPr>
          <p:nvPr/>
        </p:nvPicPr>
        <p:blipFill>
          <a:blip r:embed="rId2">
            <a:extLst/>
          </a:blip>
          <a:srcRect l="45655"/>
          <a:stretch>
            <a:fillRect/>
          </a:stretch>
        </p:blipFill>
        <p:spPr>
          <a:xfrm>
            <a:off x="1530933" y="731102"/>
            <a:ext cx="4955746" cy="6025647"/>
          </a:xfrm>
          <a:prstGeom prst="rect">
            <a:avLst/>
          </a:prstGeom>
          <a:ln w="12700">
            <a:miter lim="400000"/>
          </a:ln>
        </p:spPr>
      </p:pic>
      <p:sp>
        <p:nvSpPr>
          <p:cNvPr id="347" name="a spray on concrete type material!"/>
          <p:cNvSpPr txBox="1"/>
          <p:nvPr/>
        </p:nvSpPr>
        <p:spPr>
          <a:xfrm>
            <a:off x="2890837" y="1"/>
            <a:ext cx="6410326" cy="1215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 algn="ctr" defTabSz="859536">
              <a:defRPr sz="3572">
                <a:solidFill>
                  <a:srgbClr val="0066CC"/>
                </a:solidFill>
                <a:effectLst>
                  <a:outerShdw blurRad="59689" dist="33765" dir="2700000" rotWithShape="0">
                    <a:srgbClr val="990000">
                      <a:alpha val="74996"/>
                    </a:srgbClr>
                  </a:outerShdw>
                </a:effectLst>
                <a:uFill>
                  <a:solidFill>
                    <a:srgbClr val="0066CC"/>
                  </a:solidFill>
                </a:u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>
              <a:defRPr>
                <a:solidFill>
                  <a:srgbClr val="99CCFF"/>
                </a:solidFill>
                <a:uFill>
                  <a:solidFill>
                    <a:srgbClr val="99CCFF"/>
                  </a:solidFill>
                </a:uFill>
              </a:defRPr>
            </a:pPr>
            <a:r>
              <a:rPr/>
              <a:t>a spray on concrete type material!</a:t>
            </a:r>
          </a:p>
        </p:txBody>
      </p:sp>
      <p:pic>
        <p:nvPicPr>
          <p:cNvPr id="348" name="DCP_5749.jpg" descr="DCP_5749.jpg"/>
          <p:cNvPicPr>
            <a:picLocks noChangeAspect="1"/>
          </p:cNvPicPr>
          <p:nvPr/>
        </p:nvPicPr>
        <p:blipFill>
          <a:blip r:embed="rId3">
            <a:extLst/>
          </a:blip>
          <a:srcRect l="41580" r="15216"/>
          <a:stretch>
            <a:fillRect/>
          </a:stretch>
        </p:blipFill>
        <p:spPr>
          <a:xfrm>
            <a:off x="6739066" y="723363"/>
            <a:ext cx="3950507" cy="604108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7667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DCP_5638.jpg" descr="DCP_563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51721" y="1002349"/>
            <a:ext cx="8888558" cy="5873296"/>
          </a:xfrm>
          <a:prstGeom prst="rect">
            <a:avLst/>
          </a:prstGeom>
          <a:ln w="12700">
            <a:miter lim="400000"/>
          </a:ln>
        </p:spPr>
      </p:pic>
      <p:sp>
        <p:nvSpPr>
          <p:cNvPr id="354" name="lining the creek beds with concrete or boulders…"/>
          <p:cNvSpPr txBox="1"/>
          <p:nvPr/>
        </p:nvSpPr>
        <p:spPr>
          <a:xfrm>
            <a:off x="2298518" y="1"/>
            <a:ext cx="7594964" cy="15716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algn="ctr" defTabSz="905255">
              <a:defRPr sz="3564" b="1">
                <a:effectLst>
                  <a:outerShdw blurRad="62864" dist="45332" dir="2021404" rotWithShape="0">
                    <a:schemeClr val="accent6">
                      <a:alpha val="79998"/>
                    </a:schemeClr>
                  </a:outerShdw>
                </a:effectLst>
                <a:uFill>
                  <a:solidFill>
                    <a:schemeClr val="accent4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  <a:r>
              <a:rPr sz="2970">
                <a:solidFill>
                  <a:srgbClr val="336699"/>
                </a:solidFill>
                <a:uFill>
                  <a:solidFill>
                    <a:srgbClr val="336699"/>
                  </a:solidFill>
                </a:uFill>
              </a:rPr>
              <a:t>lining the creek beds with</a:t>
            </a:r>
            <a:r>
              <a:rPr sz="3564">
                <a:solidFill>
                  <a:srgbClr val="336699"/>
                </a:solidFill>
                <a:uFill>
                  <a:solidFill>
                    <a:srgbClr val="336699"/>
                  </a:solidFill>
                </a:uFill>
              </a:rPr>
              <a:t> </a:t>
            </a:r>
            <a:r>
              <a:rPr sz="2970">
                <a:solidFill>
                  <a:srgbClr val="336699"/>
                </a:solidFill>
                <a:uFill>
                  <a:solidFill>
                    <a:srgbClr val="336699"/>
                  </a:solidFill>
                </a:uFill>
              </a:rPr>
              <a:t>concrete or boulders </a:t>
            </a:r>
          </a:p>
          <a:p>
            <a:pPr algn="ctr" defTabSz="905255">
              <a:defRPr sz="3564" b="1">
                <a:effectLst>
                  <a:outerShdw blurRad="62864" dist="45332" dir="2021404" rotWithShape="0">
                    <a:schemeClr val="accent6">
                      <a:alpha val="79998"/>
                    </a:schemeClr>
                  </a:outerShdw>
                </a:effectLst>
                <a:uFill>
                  <a:solidFill>
                    <a:schemeClr val="accent4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  <a:r>
              <a:rPr sz="2970">
                <a:solidFill>
                  <a:srgbClr val="336699"/>
                </a:solidFill>
                <a:uFill>
                  <a:solidFill>
                    <a:srgbClr val="336699"/>
                  </a:solidFill>
                </a:uFill>
              </a:rPr>
              <a:t>is common...</a:t>
            </a:r>
          </a:p>
        </p:txBody>
      </p:sp>
    </p:spTree>
    <p:extLst>
      <p:ext uri="{BB962C8B-B14F-4D97-AF65-F5344CB8AC3E}">
        <p14:creationId xmlns:p14="http://schemas.microsoft.com/office/powerpoint/2010/main" val="71476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DCP_5648.jpg" descr="DCP_564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1" y="715151"/>
            <a:ext cx="9144001" cy="6042056"/>
          </a:xfrm>
          <a:prstGeom prst="rect">
            <a:avLst/>
          </a:prstGeom>
          <a:ln w="12700">
            <a:miter lim="400000"/>
          </a:ln>
        </p:spPr>
      </p:pic>
      <p:sp>
        <p:nvSpPr>
          <p:cNvPr id="357" name="Nets are also a common &quot;coating&quot;"/>
          <p:cNvSpPr txBox="1"/>
          <p:nvPr/>
        </p:nvSpPr>
        <p:spPr>
          <a:xfrm>
            <a:off x="3379243" y="101078"/>
            <a:ext cx="6086476" cy="1058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 lnSpcReduction="10000"/>
          </a:bodyPr>
          <a:lstStyle/>
          <a:p>
            <a:pPr algn="ctr" defTabSz="841247">
              <a:defRPr sz="3496">
                <a:effectLst>
                  <a:outerShdw blurRad="58420" dist="42127" dir="2021404" rotWithShape="0">
                    <a:schemeClr val="accent6">
                      <a:alpha val="79998"/>
                    </a:schemeClr>
                  </a:outerShdw>
                </a:effectLst>
                <a:uFill>
                  <a:solidFill>
                    <a:schemeClr val="accent4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  <a:r>
              <a:rPr sz="3496" b="1">
                <a:uFill>
                  <a:solidFill>
                    <a:srgbClr val="336699"/>
                  </a:solidFill>
                </a:uFill>
              </a:rPr>
              <a:t>Nets</a:t>
            </a:r>
            <a:r>
              <a:rPr sz="3496">
                <a:uFill>
                  <a:solidFill>
                    <a:srgbClr val="336699"/>
                  </a:solidFill>
                </a:uFill>
              </a:rPr>
              <a:t> are also a common "coating"</a:t>
            </a:r>
          </a:p>
        </p:txBody>
      </p:sp>
    </p:spTree>
    <p:extLst>
      <p:ext uri="{BB962C8B-B14F-4D97-AF65-F5344CB8AC3E}">
        <p14:creationId xmlns:p14="http://schemas.microsoft.com/office/powerpoint/2010/main" val="68585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DCP_5620.jpg" descr="DCP_562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0" y="0"/>
            <a:ext cx="9157888" cy="605149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7923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DCP_5647.jpg" descr="DCP_564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0" y="722275"/>
            <a:ext cx="9126048" cy="6029712"/>
          </a:xfrm>
          <a:prstGeom prst="rect">
            <a:avLst/>
          </a:prstGeom>
          <a:ln w="12700">
            <a:miter lim="400000"/>
          </a:ln>
        </p:spPr>
      </p:pic>
      <p:sp>
        <p:nvSpPr>
          <p:cNvPr id="367" name="Steel bolts/Anchors"/>
          <p:cNvSpPr txBox="1"/>
          <p:nvPr/>
        </p:nvSpPr>
        <p:spPr>
          <a:xfrm>
            <a:off x="1906178" y="125956"/>
            <a:ext cx="3238835" cy="5796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3100" b="1">
                <a:uFill>
                  <a:solidFill>
                    <a:schemeClr val="accent4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pPr>
              <a:defRPr b="0"/>
            </a:pPr>
            <a:r>
              <a:rPr/>
              <a:t>Steel bolts/Anchors</a:t>
            </a:r>
          </a:p>
        </p:txBody>
      </p:sp>
    </p:spTree>
    <p:extLst>
      <p:ext uri="{BB962C8B-B14F-4D97-AF65-F5344CB8AC3E}">
        <p14:creationId xmlns:p14="http://schemas.microsoft.com/office/powerpoint/2010/main" val="113027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" name="DCP_5735.jpg" descr="DCP_573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57088" y="842627"/>
            <a:ext cx="9077824" cy="5997362"/>
          </a:xfrm>
          <a:prstGeom prst="rect">
            <a:avLst/>
          </a:prstGeom>
          <a:ln w="12700">
            <a:miter lim="400000"/>
          </a:ln>
        </p:spPr>
      </p:pic>
      <p:sp>
        <p:nvSpPr>
          <p:cNvPr id="376" name="Vegetation"/>
          <p:cNvSpPr txBox="1"/>
          <p:nvPr/>
        </p:nvSpPr>
        <p:spPr>
          <a:xfrm>
            <a:off x="2024885" y="0"/>
            <a:ext cx="2516395" cy="7643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4300" b="1">
                <a:uFill>
                  <a:solidFill>
                    <a:schemeClr val="accent4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pPr>
              <a:defRPr b="0"/>
            </a:pPr>
            <a:r>
              <a:rPr/>
              <a:t>Vegetation</a:t>
            </a:r>
          </a:p>
        </p:txBody>
      </p:sp>
    </p:spTree>
    <p:extLst>
      <p:ext uri="{BB962C8B-B14F-4D97-AF65-F5344CB8AC3E}">
        <p14:creationId xmlns:p14="http://schemas.microsoft.com/office/powerpoint/2010/main" val="172181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ome Common Types Of Mass Wasting:"/>
          <p:cNvSpPr txBox="1">
            <a:spLocks noGrp="1"/>
          </p:cNvSpPr>
          <p:nvPr>
            <p:ph type="title" idx="4294967295"/>
          </p:nvPr>
        </p:nvSpPr>
        <p:spPr>
          <a:xfrm>
            <a:off x="2049487" y="185589"/>
            <a:ext cx="8245426" cy="1143001"/>
          </a:xfrm>
          <a:prstGeom prst="rect">
            <a:avLst/>
          </a:prstGeom>
        </p:spPr>
        <p:txBody>
          <a:bodyPr vert="horz" lIns="50800" tIns="50800" rIns="50800" bIns="50800" rtlCol="0" anchor="ctr">
            <a:normAutofit/>
          </a:bodyPr>
          <a:lstStyle/>
          <a:p>
            <a:pPr defTabSz="640079">
              <a:defRPr sz="3709"/>
            </a:pPr>
            <a:r>
              <a:rPr b="1"/>
              <a:t>Some Common Types Of </a:t>
            </a:r>
            <a:r>
              <a:rPr b="1" u="sng"/>
              <a:t>Mass Wasting</a:t>
            </a:r>
            <a:r>
              <a:rPr b="1"/>
              <a:t>:</a:t>
            </a:r>
          </a:p>
        </p:txBody>
      </p:sp>
      <p:sp>
        <p:nvSpPr>
          <p:cNvPr id="159" name="Creep…"/>
          <p:cNvSpPr txBox="1">
            <a:spLocks noGrp="1"/>
          </p:cNvSpPr>
          <p:nvPr>
            <p:ph type="body" idx="4294967295"/>
          </p:nvPr>
        </p:nvSpPr>
        <p:spPr>
          <a:xfrm>
            <a:off x="2286000" y="1676400"/>
            <a:ext cx="7772400" cy="4114800"/>
          </a:xfrm>
          <a:prstGeom prst="rect">
            <a:avLst/>
          </a:prstGeom>
        </p:spPr>
        <p:txBody>
          <a:bodyPr vert="horz" lIns="50800" tIns="50800" rIns="50800" bIns="50800" rtlCol="0">
            <a:normAutofit/>
          </a:bodyPr>
          <a:lstStyle/>
          <a:p>
            <a:pPr marL="377190" indent="-377190" defTabSz="731520">
              <a:spcBef>
                <a:spcPts val="800"/>
              </a:spcBef>
              <a:defRPr sz="2560"/>
            </a:pPr>
            <a:r>
              <a:rPr sz="3520" b="1"/>
              <a:t>Creep </a:t>
            </a:r>
          </a:p>
          <a:p>
            <a:pPr marL="377190" indent="-377190" defTabSz="731520">
              <a:spcBef>
                <a:spcPts val="800"/>
              </a:spcBef>
              <a:defRPr sz="2560"/>
            </a:pPr>
            <a:r>
              <a:rPr sz="3520" b="1"/>
              <a:t>Flow </a:t>
            </a:r>
          </a:p>
          <a:p>
            <a:pPr marL="377190" indent="-377190" defTabSz="731520">
              <a:spcBef>
                <a:spcPts val="800"/>
              </a:spcBef>
              <a:defRPr sz="2560"/>
            </a:pPr>
            <a:r>
              <a:rPr sz="3520" b="1"/>
              <a:t>Torrent</a:t>
            </a:r>
          </a:p>
          <a:p>
            <a:pPr marL="377190" indent="-377190" defTabSz="731520">
              <a:spcBef>
                <a:spcPts val="800"/>
              </a:spcBef>
              <a:defRPr sz="2560"/>
            </a:pPr>
            <a:r>
              <a:rPr sz="3520" b="1"/>
              <a:t>Avalanche</a:t>
            </a:r>
          </a:p>
          <a:p>
            <a:pPr marL="377190" indent="-377190" defTabSz="731520">
              <a:spcBef>
                <a:spcPts val="800"/>
              </a:spcBef>
              <a:defRPr sz="2560"/>
            </a:pPr>
            <a:r>
              <a:rPr sz="3520" b="1"/>
              <a:t>Slump</a:t>
            </a:r>
            <a:r>
              <a:t> </a:t>
            </a:r>
          </a:p>
          <a:p>
            <a:pPr marL="377190" indent="-377190" defTabSz="731520">
              <a:spcBef>
                <a:spcPts val="800"/>
              </a:spcBef>
              <a:defRPr sz="2560"/>
            </a:pPr>
            <a:r>
              <a:rPr sz="3520" b="1"/>
              <a:t>Slide</a:t>
            </a:r>
          </a:p>
          <a:p>
            <a:pPr marL="377190" indent="-377190" defTabSz="731520">
              <a:spcBef>
                <a:spcPts val="800"/>
              </a:spcBef>
              <a:defRPr sz="2560"/>
            </a:pPr>
            <a:r>
              <a:rPr sz="3520" b="1"/>
              <a:t>Fall</a:t>
            </a:r>
          </a:p>
        </p:txBody>
      </p:sp>
      <p:sp>
        <p:nvSpPr>
          <p:cNvPr id="160" name="Three distinct physical events occur during a landslide:…"/>
          <p:cNvSpPr txBox="1"/>
          <p:nvPr/>
        </p:nvSpPr>
        <p:spPr>
          <a:xfrm>
            <a:off x="4996096" y="1520750"/>
            <a:ext cx="5562601" cy="33085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57200" indent="-457200">
              <a:spcBef>
                <a:spcPts val="1000"/>
              </a:spcBef>
              <a:defRPr sz="2500">
                <a:uFill>
                  <a:solidFill>
                    <a:schemeClr val="accent4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  <a:r>
              <a:rPr sz="2500" b="1">
                <a:solidFill>
                  <a:srgbClr val="00FF00"/>
                </a:solidFill>
                <a:uFill>
                  <a:solidFill>
                    <a:srgbClr val="00FF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Three distinct physical events occur during a landslide: </a:t>
            </a:r>
          </a:p>
          <a:p>
            <a:pPr marL="457200" indent="-457200">
              <a:spcBef>
                <a:spcPts val="1000"/>
              </a:spcBef>
              <a:defRPr sz="2500">
                <a:uFill>
                  <a:solidFill>
                    <a:schemeClr val="accent4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  <a:endParaRPr sz="2500" b="1">
              <a:solidFill>
                <a:srgbClr val="00FF00"/>
              </a:solidFill>
              <a:uFill>
                <a:solidFill>
                  <a:srgbClr val="00FF00"/>
                </a:solidFill>
              </a:uFill>
              <a:latin typeface="Helvetica"/>
              <a:ea typeface="Helvetica"/>
              <a:cs typeface="Helvetica"/>
              <a:sym typeface="Helvetica"/>
            </a:endParaRPr>
          </a:p>
          <a:p>
            <a:pPr marL="635000" indent="-635000">
              <a:spcBef>
                <a:spcPts val="1000"/>
              </a:spcBef>
              <a:buClr>
                <a:srgbClr val="00FF00"/>
              </a:buClr>
              <a:buSzPct val="100000"/>
              <a:buAutoNum type="arabicPeriod"/>
              <a:defRPr sz="2500">
                <a:uFill>
                  <a:solidFill>
                    <a:schemeClr val="accent4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  <a:r>
              <a:rPr sz="2500">
                <a:solidFill>
                  <a:srgbClr val="00FF00"/>
                </a:solidFill>
                <a:uFill>
                  <a:solidFill>
                    <a:srgbClr val="00FF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the initial</a:t>
            </a:r>
            <a:r>
              <a:rPr sz="2500" b="1">
                <a:solidFill>
                  <a:srgbClr val="00FF00"/>
                </a:solidFill>
                <a:uFill>
                  <a:solidFill>
                    <a:srgbClr val="00FF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 slope failure, </a:t>
            </a:r>
          </a:p>
          <a:p>
            <a:pPr marL="635000" indent="-635000">
              <a:spcBef>
                <a:spcPts val="1000"/>
              </a:spcBef>
              <a:buClr>
                <a:srgbClr val="00FF00"/>
              </a:buClr>
              <a:buSzPct val="100000"/>
              <a:buAutoNum type="arabicPeriod"/>
              <a:defRPr sz="2500">
                <a:uFill>
                  <a:solidFill>
                    <a:schemeClr val="accent4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  <a:r>
              <a:rPr sz="2500">
                <a:solidFill>
                  <a:srgbClr val="00FF00"/>
                </a:solidFill>
                <a:uFill>
                  <a:solidFill>
                    <a:srgbClr val="00FF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the subsequent </a:t>
            </a:r>
            <a:r>
              <a:rPr sz="2500" b="1">
                <a:solidFill>
                  <a:srgbClr val="00FF00"/>
                </a:solidFill>
                <a:uFill>
                  <a:solidFill>
                    <a:srgbClr val="00FF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transport, </a:t>
            </a:r>
          </a:p>
          <a:p>
            <a:pPr marL="635000" indent="-635000">
              <a:spcBef>
                <a:spcPts val="1000"/>
              </a:spcBef>
              <a:buClr>
                <a:srgbClr val="00FF00"/>
              </a:buClr>
              <a:buSzPct val="100000"/>
              <a:buAutoNum type="arabicPeriod"/>
              <a:defRPr sz="2500">
                <a:uFill>
                  <a:solidFill>
                    <a:schemeClr val="accent4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  <a:r>
              <a:rPr sz="2500">
                <a:solidFill>
                  <a:srgbClr val="00FF00"/>
                </a:solidFill>
                <a:uFill>
                  <a:solidFill>
                    <a:srgbClr val="00FF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and the final</a:t>
            </a:r>
            <a:r>
              <a:rPr sz="2500" b="1">
                <a:solidFill>
                  <a:srgbClr val="00FF00"/>
                </a:solidFill>
                <a:uFill>
                  <a:solidFill>
                    <a:srgbClr val="00FF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 deposition </a:t>
            </a:r>
            <a:r>
              <a:rPr sz="2500">
                <a:solidFill>
                  <a:srgbClr val="00FF00"/>
                </a:solidFill>
                <a:uFill>
                  <a:solidFill>
                    <a:srgbClr val="00FF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of the slide materials</a:t>
            </a:r>
            <a:r>
              <a:rPr sz="2500" b="1">
                <a:solidFill>
                  <a:srgbClr val="00FF00"/>
                </a:solidFill>
                <a:uFill>
                  <a:solidFill>
                    <a:srgbClr val="00FF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1862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fill="hold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How Do Landslides…"/>
          <p:cNvSpPr txBox="1"/>
          <p:nvPr/>
        </p:nvSpPr>
        <p:spPr>
          <a:xfrm>
            <a:off x="2590801" y="591585"/>
            <a:ext cx="7010401" cy="609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algn="ctr" defTabSz="832104">
              <a:defRPr sz="3276">
                <a:uFill>
                  <a:solidFill>
                    <a:schemeClr val="accent4"/>
                  </a:solidFill>
                </a:uFill>
                <a:latin typeface="Impact"/>
                <a:ea typeface="Impact"/>
                <a:cs typeface="Impact"/>
                <a:sym typeface="Impact"/>
              </a:defRPr>
            </a:pPr>
            <a:r>
              <a:rPr sz="10920">
                <a:solidFill>
                  <a:srgbClr val="FF9302"/>
                </a:solidFill>
                <a:uFill>
                  <a:solidFill>
                    <a:srgbClr val="FF9302"/>
                  </a:solidFill>
                </a:uFill>
              </a:rPr>
              <a:t>How Do Landslides </a:t>
            </a:r>
            <a:endParaRPr sz="3276">
              <a:solidFill>
                <a:srgbClr val="FF9302"/>
              </a:solidFill>
              <a:uFill>
                <a:solidFill>
                  <a:srgbClr val="FF9302"/>
                </a:solidFill>
              </a:uFill>
            </a:endParaRPr>
          </a:p>
          <a:p>
            <a:pPr algn="ctr" defTabSz="832104">
              <a:defRPr sz="3276">
                <a:uFill>
                  <a:solidFill>
                    <a:schemeClr val="accent4"/>
                  </a:solidFill>
                </a:uFill>
                <a:latin typeface="Impact"/>
                <a:ea typeface="Impact"/>
                <a:cs typeface="Impact"/>
                <a:sym typeface="Impact"/>
              </a:defRPr>
            </a:pPr>
            <a:r>
              <a:rPr sz="10920">
                <a:solidFill>
                  <a:srgbClr val="FF9302"/>
                </a:solidFill>
                <a:uFill>
                  <a:solidFill>
                    <a:srgbClr val="FF9302"/>
                  </a:solidFill>
                </a:uFill>
              </a:rPr>
              <a:t>Effect Us?</a:t>
            </a:r>
          </a:p>
          <a:p>
            <a:pPr algn="ctr" defTabSz="832104">
              <a:defRPr sz="3276">
                <a:uFill>
                  <a:solidFill>
                    <a:schemeClr val="accent4"/>
                  </a:solidFill>
                </a:uFill>
                <a:latin typeface="Impact"/>
                <a:ea typeface="Impact"/>
                <a:cs typeface="Impact"/>
                <a:sym typeface="Impact"/>
              </a:defRPr>
            </a:pPr>
            <a:endParaRPr sz="10920">
              <a:solidFill>
                <a:srgbClr val="FF9302"/>
              </a:solidFill>
              <a:uFill>
                <a:solidFill>
                  <a:srgbClr val="FF9302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103722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The negative economic effects of landslides include:…"/>
          <p:cNvSpPr txBox="1"/>
          <p:nvPr/>
        </p:nvSpPr>
        <p:spPr>
          <a:xfrm>
            <a:off x="1645448" y="210972"/>
            <a:ext cx="9144002" cy="56836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spcBef>
                <a:spcPts val="1900"/>
              </a:spcBef>
              <a:defRPr sz="1800">
                <a:uFill>
                  <a:solidFill>
                    <a:schemeClr val="accent4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  <a:r>
              <a:rPr sz="3200" b="1">
                <a:latin typeface="Helvetica"/>
                <a:ea typeface="Helvetica"/>
                <a:cs typeface="Helvetica"/>
                <a:sym typeface="Helvetica"/>
              </a:rPr>
              <a:t>The negative economic effects of landslides include:</a:t>
            </a:r>
          </a:p>
          <a:p>
            <a:pPr algn="ctr">
              <a:spcBef>
                <a:spcPts val="1000"/>
              </a:spcBef>
              <a:defRPr sz="1800">
                <a:uFill>
                  <a:solidFill>
                    <a:schemeClr val="accent4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  <a:endParaRPr sz="3200" b="1">
              <a:latin typeface="Helvetica"/>
              <a:ea typeface="Helvetica"/>
              <a:cs typeface="Helvetica"/>
              <a:sym typeface="Helvetica"/>
            </a:endParaRPr>
          </a:p>
          <a:p>
            <a:pPr>
              <a:spcBef>
                <a:spcPts val="1000"/>
              </a:spcBef>
              <a:buSzPct val="100000"/>
              <a:buChar char="•"/>
              <a:defRPr sz="2500">
                <a:uFill>
                  <a:solidFill>
                    <a:schemeClr val="accent4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  <a:r>
              <a:rPr sz="2500"/>
              <a:t>The cost to </a:t>
            </a:r>
            <a:r>
              <a:rPr sz="2500" b="1"/>
              <a:t>repair</a:t>
            </a:r>
            <a:r>
              <a:rPr sz="2500"/>
              <a:t> structures - roads, dams, bridges, buildings, etc.</a:t>
            </a:r>
          </a:p>
          <a:p>
            <a:pPr>
              <a:spcBef>
                <a:spcPts val="1000"/>
              </a:spcBef>
              <a:buSzPct val="100000"/>
              <a:buChar char="•"/>
              <a:defRPr sz="2500">
                <a:uFill>
                  <a:solidFill>
                    <a:schemeClr val="accent4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  <a:r>
              <a:rPr sz="2500"/>
              <a:t>loss of </a:t>
            </a:r>
            <a:r>
              <a:rPr sz="2500" b="1"/>
              <a:t>property value,</a:t>
            </a:r>
            <a:r>
              <a:rPr sz="2500"/>
              <a:t> </a:t>
            </a:r>
          </a:p>
          <a:p>
            <a:pPr>
              <a:spcBef>
                <a:spcPts val="1000"/>
              </a:spcBef>
              <a:buSzPct val="100000"/>
              <a:buChar char="•"/>
              <a:defRPr sz="2500">
                <a:uFill>
                  <a:solidFill>
                    <a:schemeClr val="accent4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  <a:r>
              <a:rPr sz="2500"/>
              <a:t>disruption of </a:t>
            </a:r>
            <a:r>
              <a:rPr sz="2500" b="1"/>
              <a:t>transportation</a:t>
            </a:r>
            <a:r>
              <a:rPr sz="2500"/>
              <a:t> routes, </a:t>
            </a:r>
          </a:p>
          <a:p>
            <a:pPr>
              <a:spcBef>
                <a:spcPts val="1000"/>
              </a:spcBef>
              <a:buSzPct val="100000"/>
              <a:buChar char="•"/>
              <a:defRPr sz="2500">
                <a:uFill>
                  <a:solidFill>
                    <a:schemeClr val="accent4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  <a:r>
              <a:rPr sz="2500"/>
              <a:t>medical costs in the event of </a:t>
            </a:r>
            <a:r>
              <a:rPr sz="2500" b="1"/>
              <a:t>injury</a:t>
            </a:r>
            <a:r>
              <a:rPr sz="2500"/>
              <a:t>, </a:t>
            </a:r>
          </a:p>
          <a:p>
            <a:pPr>
              <a:spcBef>
                <a:spcPts val="1000"/>
              </a:spcBef>
              <a:buSzPct val="100000"/>
              <a:buChar char="•"/>
              <a:defRPr sz="2500">
                <a:uFill>
                  <a:solidFill>
                    <a:schemeClr val="accent4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  <a:r>
              <a:rPr sz="2500" b="1"/>
              <a:t>indirect costs </a:t>
            </a:r>
            <a:r>
              <a:rPr sz="2500"/>
              <a:t>such as - lost timber, fish stocks, and other resources,</a:t>
            </a:r>
          </a:p>
          <a:p>
            <a:pPr>
              <a:spcBef>
                <a:spcPts val="1000"/>
              </a:spcBef>
              <a:buSzPct val="100000"/>
              <a:buChar char="•"/>
              <a:defRPr sz="2500">
                <a:uFill>
                  <a:solidFill>
                    <a:schemeClr val="accent4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  <a:r>
              <a:rPr sz="2500" b="1"/>
              <a:t>Water</a:t>
            </a:r>
            <a:r>
              <a:rPr sz="2500"/>
              <a:t> availability, quantity and quality can be affected by landslides. </a:t>
            </a:r>
          </a:p>
          <a:p>
            <a:pPr>
              <a:spcBef>
                <a:spcPts val="1000"/>
              </a:spcBef>
              <a:buSzPct val="100000"/>
              <a:buChar char="•"/>
              <a:defRPr sz="2500">
                <a:uFill>
                  <a:solidFill>
                    <a:schemeClr val="accent4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  <a:r>
              <a:rPr sz="2500"/>
              <a:t>Geotechnical studies and engineering projects to assess and stabilize potentially dangerous sites can be </a:t>
            </a:r>
            <a:r>
              <a:rPr sz="2500" b="1"/>
              <a:t>costly</a:t>
            </a:r>
            <a:r>
              <a:rPr sz="250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9114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ome Historical…"/>
          <p:cNvSpPr txBox="1"/>
          <p:nvPr/>
        </p:nvSpPr>
        <p:spPr>
          <a:xfrm>
            <a:off x="2809408" y="170029"/>
            <a:ext cx="6573184" cy="609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algn="ctr" defTabSz="603504">
              <a:defRPr sz="2376">
                <a:uFill>
                  <a:solidFill>
                    <a:schemeClr val="accent4"/>
                  </a:solidFill>
                </a:uFill>
                <a:latin typeface="Impact"/>
                <a:ea typeface="Impact"/>
                <a:cs typeface="Impact"/>
                <a:sym typeface="Impact"/>
              </a:defRPr>
            </a:pPr>
            <a:r>
              <a:rPr sz="7920">
                <a:solidFill>
                  <a:srgbClr val="FF9302"/>
                </a:solidFill>
                <a:uFill>
                  <a:solidFill>
                    <a:srgbClr val="FF9302"/>
                  </a:solidFill>
                </a:uFill>
              </a:rPr>
              <a:t>Some Historical</a:t>
            </a:r>
            <a:endParaRPr sz="2376">
              <a:solidFill>
                <a:srgbClr val="FF9302"/>
              </a:solidFill>
              <a:uFill>
                <a:solidFill>
                  <a:srgbClr val="FF9302"/>
                </a:solidFill>
              </a:uFill>
            </a:endParaRPr>
          </a:p>
          <a:p>
            <a:pPr algn="ctr" defTabSz="603504">
              <a:defRPr sz="2376">
                <a:uFill>
                  <a:solidFill>
                    <a:schemeClr val="accent4"/>
                  </a:solidFill>
                </a:uFill>
                <a:latin typeface="Impact"/>
                <a:ea typeface="Impact"/>
                <a:cs typeface="Impact"/>
                <a:sym typeface="Impact"/>
              </a:defRPr>
            </a:pPr>
            <a:r>
              <a:rPr sz="7920">
                <a:solidFill>
                  <a:srgbClr val="FF9302"/>
                </a:solidFill>
                <a:uFill>
                  <a:solidFill>
                    <a:srgbClr val="FF9302"/>
                  </a:solidFill>
                </a:uFill>
              </a:rPr>
              <a:t>Mass Wasting Events</a:t>
            </a:r>
          </a:p>
          <a:p>
            <a:pPr algn="ctr" defTabSz="603504">
              <a:defRPr sz="2376">
                <a:uFill>
                  <a:solidFill>
                    <a:schemeClr val="accent4"/>
                  </a:solidFill>
                </a:uFill>
                <a:latin typeface="Impact"/>
                <a:ea typeface="Impact"/>
                <a:cs typeface="Impact"/>
                <a:sym typeface="Impact"/>
              </a:defRPr>
            </a:pPr>
            <a:r>
              <a:rPr sz="7920">
                <a:solidFill>
                  <a:srgbClr val="FF9302"/>
                </a:solidFill>
                <a:uFill>
                  <a:solidFill>
                    <a:srgbClr val="FF9302"/>
                  </a:solidFill>
                </a:uFill>
              </a:rPr>
              <a:t>In B.C.</a:t>
            </a:r>
          </a:p>
        </p:txBody>
      </p:sp>
    </p:spTree>
    <p:extLst>
      <p:ext uri="{BB962C8B-B14F-4D97-AF65-F5344CB8AC3E}">
        <p14:creationId xmlns:p14="http://schemas.microsoft.com/office/powerpoint/2010/main" val="141374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image-11.png" descr="image-1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0" y="0"/>
            <a:ext cx="9144000" cy="6248400"/>
          </a:xfrm>
          <a:prstGeom prst="rect">
            <a:avLst/>
          </a:prstGeom>
          <a:ln w="12700">
            <a:miter lim="400000"/>
          </a:ln>
        </p:spPr>
      </p:pic>
      <p:sp>
        <p:nvSpPr>
          <p:cNvPr id="389" name="Before debris flow of 1921"/>
          <p:cNvSpPr txBox="1"/>
          <p:nvPr/>
        </p:nvSpPr>
        <p:spPr>
          <a:xfrm>
            <a:off x="6181399" y="6260545"/>
            <a:ext cx="4368825" cy="5796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3100">
                <a:uFill>
                  <a:solidFill>
                    <a:schemeClr val="accent4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r>
              <a:t>Before debris flow of 1921</a:t>
            </a:r>
          </a:p>
        </p:txBody>
      </p:sp>
      <p:sp>
        <p:nvSpPr>
          <p:cNvPr id="390" name="Brittania Beach:"/>
          <p:cNvSpPr txBox="1"/>
          <p:nvPr/>
        </p:nvSpPr>
        <p:spPr>
          <a:xfrm>
            <a:off x="4071937" y="0"/>
            <a:ext cx="4048126" cy="1576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 algn="ctr" defTabSz="758951">
              <a:defRPr sz="4150" b="1">
                <a:solidFill>
                  <a:schemeClr val="accent3">
                    <a:lumOff val="-4000"/>
                  </a:schemeClr>
                </a:solidFill>
                <a:effectLst>
                  <a:outerShdw blurRad="52705" dist="38006" dir="2021404" rotWithShape="0">
                    <a:srgbClr val="9999FF">
                      <a:alpha val="74996"/>
                    </a:srgbClr>
                  </a:outerShdw>
                </a:effectLst>
                <a:uFill>
                  <a:solidFill>
                    <a:schemeClr val="accent6">
                      <a:alpha val="50195"/>
                    </a:schemeClr>
                  </a:solidFill>
                </a:uFill>
              </a:defRPr>
            </a:lvl1pPr>
          </a:lstStyle>
          <a:p>
            <a:pPr>
              <a:defRPr>
                <a:uFill>
                  <a:solidFill>
                    <a:schemeClr val="accent2"/>
                  </a:solidFill>
                </a:uFill>
              </a:defRPr>
            </a:pPr>
            <a:r>
              <a:rPr dirty="0" err="1">
                <a:solidFill>
                  <a:schemeClr val="tx1"/>
                </a:solidFill>
              </a:rPr>
              <a:t>Brittania</a:t>
            </a:r>
            <a:r>
              <a:rPr dirty="0">
                <a:solidFill>
                  <a:schemeClr val="tx1"/>
                </a:solidFill>
              </a:rPr>
              <a:t> Beach:</a:t>
            </a:r>
          </a:p>
        </p:txBody>
      </p:sp>
    </p:spTree>
    <p:extLst>
      <p:ext uri="{BB962C8B-B14F-4D97-AF65-F5344CB8AC3E}">
        <p14:creationId xmlns:p14="http://schemas.microsoft.com/office/powerpoint/2010/main" val="34972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image-8.png" descr="image-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0" y="0"/>
            <a:ext cx="9144000" cy="6248400"/>
          </a:xfrm>
          <a:prstGeom prst="rect">
            <a:avLst/>
          </a:prstGeom>
          <a:ln w="12700">
            <a:miter lim="400000"/>
          </a:ln>
        </p:spPr>
      </p:pic>
      <p:sp>
        <p:nvSpPr>
          <p:cNvPr id="393" name="After flow!!"/>
          <p:cNvSpPr txBox="1"/>
          <p:nvPr/>
        </p:nvSpPr>
        <p:spPr>
          <a:xfrm>
            <a:off x="8219004" y="6278763"/>
            <a:ext cx="1611082" cy="487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2500">
                <a:uFill>
                  <a:solidFill>
                    <a:schemeClr val="accent4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r>
              <a:t>After flow!!</a:t>
            </a:r>
          </a:p>
        </p:txBody>
      </p:sp>
    </p:spTree>
    <p:extLst>
      <p:ext uri="{BB962C8B-B14F-4D97-AF65-F5344CB8AC3E}">
        <p14:creationId xmlns:p14="http://schemas.microsoft.com/office/powerpoint/2010/main" val="251992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" name="1996061300_hope_slide.jpg" descr="1996061300_hope_slid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0" y="582622"/>
            <a:ext cx="9144000" cy="5958131"/>
          </a:xfrm>
          <a:prstGeom prst="rect">
            <a:avLst/>
          </a:prstGeom>
          <a:ln w="12700">
            <a:miter lim="400000"/>
          </a:ln>
        </p:spPr>
      </p:pic>
      <p:sp>
        <p:nvSpPr>
          <p:cNvPr id="403" name="Hope Slide Now"/>
          <p:cNvSpPr txBox="1"/>
          <p:nvPr/>
        </p:nvSpPr>
        <p:spPr>
          <a:xfrm>
            <a:off x="1127733" y="132703"/>
            <a:ext cx="405765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 algn="ctr" defTabSz="484631">
              <a:defRPr sz="2120" b="1">
                <a:solidFill>
                  <a:schemeClr val="accent4">
                    <a:lumOff val="8000"/>
                  </a:schemeClr>
                </a:solidFill>
                <a:effectLst>
                  <a:outerShdw blurRad="33655" dist="24268" dir="2021404" rotWithShape="0">
                    <a:srgbClr val="9999FF">
                      <a:alpha val="74996"/>
                    </a:srgbClr>
                  </a:outerShdw>
                </a:effectLst>
                <a:uFill>
                  <a:solidFill>
                    <a:schemeClr val="accent6">
                      <a:alpha val="50195"/>
                    </a:schemeClr>
                  </a:solidFill>
                </a:uFill>
              </a:defRPr>
            </a:lvl1pPr>
          </a:lstStyle>
          <a:p>
            <a:pPr>
              <a:defRPr>
                <a:uFill>
                  <a:solidFill>
                    <a:schemeClr val="accent2"/>
                  </a:solidFill>
                </a:uFill>
              </a:defRPr>
            </a:pPr>
            <a:r>
              <a:rPr/>
              <a:t>Hope Slide Now</a:t>
            </a:r>
          </a:p>
        </p:txBody>
      </p:sp>
    </p:spTree>
    <p:extLst>
      <p:ext uri="{BB962C8B-B14F-4D97-AF65-F5344CB8AC3E}">
        <p14:creationId xmlns:p14="http://schemas.microsoft.com/office/powerpoint/2010/main" val="354138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Logger's Creek, B.C. 1991 :…"/>
          <p:cNvSpPr txBox="1"/>
          <p:nvPr/>
        </p:nvSpPr>
        <p:spPr>
          <a:xfrm>
            <a:off x="1748951" y="126089"/>
            <a:ext cx="4244845" cy="66428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defRPr sz="3700">
                <a:uFill>
                  <a:solidFill>
                    <a:schemeClr val="accent4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  <a:r>
              <a:rPr sz="3700" b="1"/>
              <a:t>Logger's Creek, B.C. </a:t>
            </a:r>
            <a:r>
              <a:rPr sz="3700" b="1" i="1" u="sng"/>
              <a:t>1991</a:t>
            </a:r>
            <a:r>
              <a:rPr sz="3700" b="1"/>
              <a:t> :</a:t>
            </a:r>
            <a:r>
              <a:rPr sz="3700"/>
              <a:t> </a:t>
            </a:r>
          </a:p>
          <a:p>
            <a:pPr>
              <a:defRPr sz="2700">
                <a:uFill>
                  <a:solidFill>
                    <a:schemeClr val="accent4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  <a:endParaRPr sz="2700"/>
          </a:p>
          <a:p>
            <a:pPr>
              <a:defRPr sz="2700">
                <a:uFill>
                  <a:solidFill>
                    <a:schemeClr val="accent4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  <a:r>
              <a:rPr sz="2700"/>
              <a:t>Failure is described as a medium-scale rockslide along the Squamish Highway, BC. </a:t>
            </a:r>
          </a:p>
          <a:p>
            <a:pPr>
              <a:defRPr sz="2700">
                <a:uFill>
                  <a:solidFill>
                    <a:schemeClr val="accent4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  <a:endParaRPr sz="2700"/>
          </a:p>
          <a:p>
            <a:pPr>
              <a:defRPr sz="2700">
                <a:uFill>
                  <a:solidFill>
                    <a:schemeClr val="accent4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  <a:r>
              <a:rPr sz="2700"/>
              <a:t>Cost </a:t>
            </a:r>
            <a:r>
              <a:rPr sz="2700" b="1"/>
              <a:t>$7 million</a:t>
            </a:r>
            <a:r>
              <a:rPr sz="2700"/>
              <a:t> for repairs and preventative structures</a:t>
            </a:r>
          </a:p>
          <a:p>
            <a:pPr>
              <a:defRPr sz="2700">
                <a:uFill>
                  <a:solidFill>
                    <a:schemeClr val="accent4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  <a:endParaRPr sz="2700"/>
          </a:p>
          <a:p>
            <a:pPr>
              <a:defRPr sz="2700">
                <a:uFill>
                  <a:solidFill>
                    <a:schemeClr val="accent4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  <a:r>
              <a:rPr sz="2700"/>
              <a:t>The slide closed both the highway and the B.C. Rail track for </a:t>
            </a:r>
            <a:r>
              <a:rPr sz="2700" b="1"/>
              <a:t>two weeks</a:t>
            </a:r>
            <a:r>
              <a:rPr sz="2700"/>
              <a:t> while clean up crews removed the debris. </a:t>
            </a:r>
          </a:p>
        </p:txBody>
      </p:sp>
      <p:pic>
        <p:nvPicPr>
          <p:cNvPr id="412" name="Hungr16.jpg" descr="Hungr1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91202" y="0"/>
            <a:ext cx="4691064" cy="71628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6133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ea to Sky rock fall…"/>
          <p:cNvSpPr txBox="1"/>
          <p:nvPr/>
        </p:nvSpPr>
        <p:spPr>
          <a:xfrm>
            <a:off x="1770508" y="88205"/>
            <a:ext cx="4572662" cy="12362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ts val="1000"/>
              </a:spcBef>
              <a:defRPr sz="3600">
                <a:uFill>
                  <a:solidFill>
                    <a:schemeClr val="accent4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  <a:r>
              <a:rPr sz="3600" b="1"/>
              <a:t>Sea to Sky rock fall</a:t>
            </a:r>
          </a:p>
          <a:p>
            <a:pPr>
              <a:spcBef>
                <a:spcPts val="1000"/>
              </a:spcBef>
              <a:defRPr sz="3600">
                <a:uFill>
                  <a:solidFill>
                    <a:schemeClr val="accent4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  <a:r>
              <a:rPr sz="3600" b="1"/>
              <a:t>- Highway 99, B.C. </a:t>
            </a:r>
            <a:r>
              <a:rPr sz="3600" b="1" i="1" u="sng"/>
              <a:t>2008</a:t>
            </a:r>
            <a:r>
              <a:rPr sz="3600"/>
              <a:t> </a:t>
            </a:r>
          </a:p>
        </p:txBody>
      </p:sp>
      <p:pic>
        <p:nvPicPr>
          <p:cNvPr id="423" name="A2E98705-8E4E-4287-976E-979DD5ACE22F-L0-001.jpeg" descr="A2E98705-8E4E-4287-976E-979DD5ACE22F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32799" y="1290786"/>
            <a:ext cx="9126402" cy="547584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61797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Factors which…"/>
          <p:cNvSpPr txBox="1"/>
          <p:nvPr/>
        </p:nvSpPr>
        <p:spPr>
          <a:xfrm>
            <a:off x="2588453" y="333985"/>
            <a:ext cx="7015094" cy="58115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algn="ctr" defTabSz="777240">
              <a:defRPr sz="3060">
                <a:uFill>
                  <a:solidFill>
                    <a:schemeClr val="accent4"/>
                  </a:solidFill>
                </a:uFill>
                <a:latin typeface="Impact"/>
                <a:ea typeface="Impact"/>
                <a:cs typeface="Impact"/>
                <a:sym typeface="Impact"/>
              </a:defRPr>
            </a:pPr>
            <a:r>
              <a:rPr sz="9265">
                <a:solidFill>
                  <a:srgbClr val="FF9302"/>
                </a:solidFill>
                <a:uFill>
                  <a:solidFill>
                    <a:srgbClr val="FF9302"/>
                  </a:solidFill>
                </a:uFill>
              </a:rPr>
              <a:t>Factors which</a:t>
            </a:r>
            <a:endParaRPr sz="3060">
              <a:solidFill>
                <a:srgbClr val="FF9302"/>
              </a:solidFill>
              <a:uFill>
                <a:solidFill>
                  <a:srgbClr val="FF9302"/>
                </a:solidFill>
              </a:uFill>
            </a:endParaRPr>
          </a:p>
          <a:p>
            <a:pPr algn="ctr" defTabSz="777240">
              <a:defRPr sz="3060">
                <a:uFill>
                  <a:solidFill>
                    <a:schemeClr val="accent4"/>
                  </a:solidFill>
                </a:uFill>
                <a:latin typeface="Impact"/>
                <a:ea typeface="Impact"/>
                <a:cs typeface="Impact"/>
                <a:sym typeface="Impact"/>
              </a:defRPr>
            </a:pPr>
            <a:r>
              <a:rPr sz="9265">
                <a:solidFill>
                  <a:srgbClr val="FF9302"/>
                </a:solidFill>
                <a:uFill>
                  <a:solidFill>
                    <a:srgbClr val="FF9302"/>
                  </a:solidFill>
                </a:uFill>
              </a:rPr>
              <a:t>Contribute to</a:t>
            </a:r>
          </a:p>
          <a:p>
            <a:pPr algn="ctr" defTabSz="777240">
              <a:defRPr sz="3060">
                <a:uFill>
                  <a:solidFill>
                    <a:schemeClr val="accent4"/>
                  </a:solidFill>
                </a:uFill>
                <a:latin typeface="Impact"/>
                <a:ea typeface="Impact"/>
                <a:cs typeface="Impact"/>
                <a:sym typeface="Impact"/>
              </a:defRPr>
            </a:pPr>
            <a:r>
              <a:rPr sz="9265">
                <a:solidFill>
                  <a:srgbClr val="FF9302"/>
                </a:solidFill>
                <a:uFill>
                  <a:solidFill>
                    <a:srgbClr val="FF9302"/>
                  </a:solidFill>
                </a:uFill>
              </a:rPr>
              <a:t>Mass Wasting:</a:t>
            </a:r>
          </a:p>
        </p:txBody>
      </p:sp>
    </p:spTree>
    <p:extLst>
      <p:ext uri="{BB962C8B-B14F-4D97-AF65-F5344CB8AC3E}">
        <p14:creationId xmlns:p14="http://schemas.microsoft.com/office/powerpoint/2010/main" val="347539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Many factors contribute to the instability of slopes, but the general controlling factors are:"/>
          <p:cNvSpPr txBox="1">
            <a:spLocks noGrp="1"/>
          </p:cNvSpPr>
          <p:nvPr>
            <p:ph type="title" idx="4294967295"/>
          </p:nvPr>
        </p:nvSpPr>
        <p:spPr>
          <a:xfrm>
            <a:off x="1714499" y="141466"/>
            <a:ext cx="8763002" cy="2551810"/>
          </a:xfrm>
          <a:prstGeom prst="rect">
            <a:avLst/>
          </a:prstGeom>
        </p:spPr>
        <p:txBody>
          <a:bodyPr vert="horz" lIns="50800" tIns="50800" rIns="50800" bIns="50800" rtlCol="0" anchor="ctr">
            <a:normAutofit/>
          </a:bodyPr>
          <a:lstStyle/>
          <a:p>
            <a:pPr>
              <a:defRPr sz="4000"/>
            </a:pPr>
            <a:r>
              <a:rPr b="1"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</a:rPr>
              <a:t>Many factors contribute to the instability of slopes, but the general controlling factors are:</a:t>
            </a:r>
            <a:br>
              <a:rPr b="1"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</a:rPr>
            </a:br>
            <a:endParaRPr b="1">
              <a:solidFill>
                <a:srgbClr val="FF0066"/>
              </a:solidFill>
              <a:uFill>
                <a:solidFill>
                  <a:srgbClr val="FF0066"/>
                </a:solidFill>
              </a:uFill>
            </a:endParaRPr>
          </a:p>
        </p:txBody>
      </p:sp>
      <p:sp>
        <p:nvSpPr>
          <p:cNvPr id="264" name="The nature of the soil or material in question…"/>
          <p:cNvSpPr txBox="1">
            <a:spLocks noGrp="1"/>
          </p:cNvSpPr>
          <p:nvPr>
            <p:ph type="body" idx="4294967295"/>
          </p:nvPr>
        </p:nvSpPr>
        <p:spPr>
          <a:xfrm>
            <a:off x="1876790" y="2471505"/>
            <a:ext cx="8634302" cy="4114801"/>
          </a:xfrm>
          <a:prstGeom prst="rect">
            <a:avLst/>
          </a:prstGeom>
        </p:spPr>
        <p:txBody>
          <a:bodyPr vert="horz" lIns="50800" tIns="50800" rIns="50800" bIns="50800" rtlCol="0">
            <a:normAutofit/>
          </a:bodyPr>
          <a:lstStyle/>
          <a:p>
            <a:pPr marL="300037" indent="-300037">
              <a:lnSpc>
                <a:spcPct val="150000"/>
              </a:lnSpc>
              <a:spcBef>
                <a:spcPts val="600"/>
              </a:spcBef>
              <a:buFont typeface="Helvetica"/>
            </a:pPr>
            <a:r>
              <a:rPr b="1" dirty="0">
                <a:latin typeface="Helvetica"/>
                <a:ea typeface="Helvetica"/>
                <a:cs typeface="Helvetica"/>
                <a:sym typeface="Helvetica"/>
              </a:rPr>
              <a:t>The nature of the </a:t>
            </a:r>
            <a:r>
              <a:rPr b="1" u="sng" dirty="0">
                <a:latin typeface="Helvetica"/>
                <a:ea typeface="Helvetica"/>
                <a:cs typeface="Helvetica"/>
                <a:sym typeface="Helvetica"/>
              </a:rPr>
              <a:t>soil</a:t>
            </a:r>
            <a:r>
              <a:rPr b="1" dirty="0">
                <a:latin typeface="Helvetica"/>
                <a:ea typeface="Helvetica"/>
                <a:cs typeface="Helvetica"/>
                <a:sym typeface="Helvetica"/>
              </a:rPr>
              <a:t> or material in question</a:t>
            </a:r>
          </a:p>
          <a:p>
            <a:pPr marL="300037" indent="-300037">
              <a:lnSpc>
                <a:spcPct val="150000"/>
              </a:lnSpc>
              <a:spcBef>
                <a:spcPts val="600"/>
              </a:spcBef>
              <a:buFont typeface="Helvetica"/>
            </a:pPr>
            <a:r>
              <a:rPr b="1" dirty="0">
                <a:latin typeface="Helvetica"/>
                <a:ea typeface="Helvetica"/>
                <a:cs typeface="Helvetica"/>
                <a:sym typeface="Helvetica"/>
              </a:rPr>
              <a:t>The nature of the underlying </a:t>
            </a:r>
            <a:r>
              <a:rPr b="1" u="sng" dirty="0">
                <a:latin typeface="Helvetica"/>
                <a:ea typeface="Helvetica"/>
                <a:cs typeface="Helvetica"/>
                <a:sym typeface="Helvetica"/>
              </a:rPr>
              <a:t>bedrock</a:t>
            </a:r>
            <a:endParaRPr b="1" dirty="0">
              <a:latin typeface="Helvetica"/>
              <a:ea typeface="Helvetica"/>
              <a:cs typeface="Helvetica"/>
              <a:sym typeface="Helvetica"/>
            </a:endParaRPr>
          </a:p>
          <a:p>
            <a:pPr marL="300037" indent="-300037">
              <a:lnSpc>
                <a:spcPct val="150000"/>
              </a:lnSpc>
              <a:spcBef>
                <a:spcPts val="600"/>
              </a:spcBef>
              <a:buFont typeface="Helvetica"/>
            </a:pPr>
            <a:r>
              <a:rPr b="1" dirty="0">
                <a:latin typeface="Helvetica"/>
                <a:ea typeface="Helvetica"/>
                <a:cs typeface="Helvetica"/>
                <a:sym typeface="Helvetica"/>
              </a:rPr>
              <a:t>The configuration of the slope, </a:t>
            </a:r>
            <a:r>
              <a:rPr b="1" u="sng" dirty="0">
                <a:latin typeface="Helvetica"/>
                <a:ea typeface="Helvetica"/>
                <a:cs typeface="Helvetica"/>
                <a:sym typeface="Helvetica"/>
              </a:rPr>
              <a:t>vegetation</a:t>
            </a:r>
            <a:r>
              <a:rPr b="1" dirty="0">
                <a:latin typeface="Helvetica"/>
                <a:ea typeface="Helvetica"/>
                <a:cs typeface="Helvetica"/>
                <a:sym typeface="Helvetica"/>
              </a:rPr>
              <a:t> etc.</a:t>
            </a:r>
          </a:p>
          <a:p>
            <a:pPr marL="300037" indent="-300037">
              <a:lnSpc>
                <a:spcPct val="150000"/>
              </a:lnSpc>
              <a:spcBef>
                <a:spcPts val="600"/>
              </a:spcBef>
              <a:buFont typeface="Helvetica"/>
            </a:pPr>
            <a:r>
              <a:rPr b="1" dirty="0">
                <a:latin typeface="Helvetica"/>
                <a:ea typeface="Helvetica"/>
                <a:cs typeface="Helvetica"/>
                <a:sym typeface="Helvetica"/>
              </a:rPr>
              <a:t>The geometry of the slope, </a:t>
            </a:r>
            <a:r>
              <a:rPr b="1" u="sng" dirty="0">
                <a:latin typeface="Helvetica"/>
                <a:ea typeface="Helvetica"/>
                <a:cs typeface="Helvetica"/>
                <a:sym typeface="Helvetica"/>
              </a:rPr>
              <a:t>angle</a:t>
            </a:r>
            <a:r>
              <a:rPr b="1" dirty="0">
                <a:latin typeface="Helvetica"/>
                <a:ea typeface="Helvetica"/>
                <a:cs typeface="Helvetica"/>
                <a:sym typeface="Helvetica"/>
              </a:rPr>
              <a:t> etc.</a:t>
            </a:r>
          </a:p>
          <a:p>
            <a:pPr marL="300037" indent="-300037">
              <a:lnSpc>
                <a:spcPct val="150000"/>
              </a:lnSpc>
              <a:spcBef>
                <a:spcPts val="600"/>
              </a:spcBef>
              <a:buFont typeface="Helvetica"/>
            </a:pPr>
            <a:r>
              <a:rPr b="1" u="sng" dirty="0">
                <a:latin typeface="Helvetica"/>
                <a:ea typeface="Helvetica"/>
                <a:cs typeface="Helvetica"/>
                <a:sym typeface="Helvetica"/>
              </a:rPr>
              <a:t>Groundwater</a:t>
            </a:r>
            <a:r>
              <a:rPr b="1" dirty="0">
                <a:latin typeface="Helvetica"/>
                <a:ea typeface="Helvetica"/>
                <a:cs typeface="Helvetica"/>
                <a:sym typeface="Helvetica"/>
              </a:rPr>
              <a:t> or local fluid conditions</a:t>
            </a:r>
          </a:p>
        </p:txBody>
      </p:sp>
    </p:spTree>
    <p:extLst>
      <p:ext uri="{BB962C8B-B14F-4D97-AF65-F5344CB8AC3E}">
        <p14:creationId xmlns:p14="http://schemas.microsoft.com/office/powerpoint/2010/main" val="175058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fill="hold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Undercutting of a slope by stream erosion, wave action, glaciers, or human activity such as road building,…"/>
          <p:cNvSpPr txBox="1"/>
          <p:nvPr/>
        </p:nvSpPr>
        <p:spPr>
          <a:xfrm>
            <a:off x="1727426" y="533400"/>
            <a:ext cx="8737148" cy="5784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spcBef>
                <a:spcPts val="1000"/>
              </a:spcBef>
              <a:buSzPct val="100000"/>
              <a:buChar char="•"/>
              <a:defRPr sz="2500">
                <a:uFill>
                  <a:solidFill>
                    <a:schemeClr val="accent4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  <a:r>
              <a:rPr sz="2500"/>
              <a:t> </a:t>
            </a:r>
            <a:r>
              <a:rPr sz="2500" b="1" u="sng">
                <a:latin typeface="Helvetica"/>
                <a:ea typeface="Helvetica"/>
                <a:cs typeface="Helvetica"/>
                <a:sym typeface="Helvetica"/>
              </a:rPr>
              <a:t>Undercutting</a:t>
            </a:r>
            <a:r>
              <a:rPr sz="2500" b="1">
                <a:latin typeface="Helvetica"/>
                <a:ea typeface="Helvetica"/>
                <a:cs typeface="Helvetica"/>
                <a:sym typeface="Helvetica"/>
              </a:rPr>
              <a:t> of a slope by stream erosion, wave action, glaciers, or human activity such as road building,  </a:t>
            </a:r>
          </a:p>
          <a:p>
            <a:pPr>
              <a:spcBef>
                <a:spcPts val="1000"/>
              </a:spcBef>
              <a:buSzPct val="100000"/>
              <a:buFont typeface="Helvetica"/>
              <a:buChar char="•"/>
              <a:defRPr sz="2500">
                <a:uFill>
                  <a:solidFill>
                    <a:schemeClr val="accent4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  <a:endParaRPr sz="2500" b="1">
              <a:latin typeface="Helvetica"/>
              <a:ea typeface="Helvetica"/>
              <a:cs typeface="Helvetica"/>
              <a:sym typeface="Helvetica"/>
            </a:endParaRPr>
          </a:p>
          <a:p>
            <a:pPr>
              <a:spcBef>
                <a:spcPts val="1000"/>
              </a:spcBef>
              <a:buSzPct val="100000"/>
              <a:buFont typeface="Helvetica"/>
              <a:buChar char="•"/>
              <a:defRPr sz="2500">
                <a:uFill>
                  <a:solidFill>
                    <a:schemeClr val="accent4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  <a:r>
              <a:rPr sz="2500" b="1">
                <a:latin typeface="Helvetica"/>
                <a:ea typeface="Helvetica"/>
                <a:cs typeface="Helvetica"/>
                <a:sym typeface="Helvetica"/>
              </a:rPr>
              <a:t>Intense or prolonged </a:t>
            </a:r>
            <a:r>
              <a:rPr sz="2500" b="1" u="sng">
                <a:latin typeface="Helvetica"/>
                <a:ea typeface="Helvetica"/>
                <a:cs typeface="Helvetica"/>
                <a:sym typeface="Helvetica"/>
              </a:rPr>
              <a:t>rainfall</a:t>
            </a:r>
            <a:r>
              <a:rPr sz="2500" b="1">
                <a:latin typeface="Helvetica"/>
                <a:ea typeface="Helvetica"/>
                <a:cs typeface="Helvetica"/>
                <a:sym typeface="Helvetica"/>
              </a:rPr>
              <a:t>, rapid snowmelt, or sharp fluctuations in ground-water levels,  </a:t>
            </a:r>
          </a:p>
          <a:p>
            <a:pPr>
              <a:spcBef>
                <a:spcPts val="1000"/>
              </a:spcBef>
              <a:buSzPct val="100000"/>
              <a:buFont typeface="Helvetica"/>
              <a:buChar char="•"/>
              <a:defRPr sz="2500">
                <a:uFill>
                  <a:solidFill>
                    <a:schemeClr val="accent4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  <a:endParaRPr sz="2500" b="1">
              <a:latin typeface="Helvetica"/>
              <a:ea typeface="Helvetica"/>
              <a:cs typeface="Helvetica"/>
              <a:sym typeface="Helvetica"/>
            </a:endParaRPr>
          </a:p>
          <a:p>
            <a:pPr>
              <a:spcBef>
                <a:spcPts val="1000"/>
              </a:spcBef>
              <a:buSzPct val="100000"/>
              <a:buFont typeface="Helvetica"/>
              <a:buChar char="•"/>
              <a:defRPr sz="2500">
                <a:uFill>
                  <a:solidFill>
                    <a:schemeClr val="accent4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  <a:r>
              <a:rPr sz="2500" b="1">
                <a:latin typeface="Helvetica"/>
                <a:ea typeface="Helvetica"/>
                <a:cs typeface="Helvetica"/>
                <a:sym typeface="Helvetica"/>
              </a:rPr>
              <a:t>Shocks or vibrations caused by </a:t>
            </a:r>
            <a:r>
              <a:rPr sz="2500" b="1" u="sng">
                <a:latin typeface="Helvetica"/>
                <a:ea typeface="Helvetica"/>
                <a:cs typeface="Helvetica"/>
                <a:sym typeface="Helvetica"/>
              </a:rPr>
              <a:t>earthquakes</a:t>
            </a:r>
            <a:r>
              <a:rPr sz="2500" b="1">
                <a:latin typeface="Helvetica"/>
                <a:ea typeface="Helvetica"/>
                <a:cs typeface="Helvetica"/>
                <a:sym typeface="Helvetica"/>
              </a:rPr>
              <a:t> or construction activity,  </a:t>
            </a:r>
          </a:p>
          <a:p>
            <a:pPr>
              <a:spcBef>
                <a:spcPts val="1000"/>
              </a:spcBef>
              <a:buSzPct val="100000"/>
              <a:buFont typeface="Helvetica"/>
              <a:buChar char="•"/>
              <a:defRPr sz="2500">
                <a:uFill>
                  <a:solidFill>
                    <a:schemeClr val="accent4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  <a:endParaRPr sz="2500" b="1">
              <a:latin typeface="Helvetica"/>
              <a:ea typeface="Helvetica"/>
              <a:cs typeface="Helvetica"/>
              <a:sym typeface="Helvetica"/>
            </a:endParaRPr>
          </a:p>
          <a:p>
            <a:pPr>
              <a:spcBef>
                <a:spcPts val="1000"/>
              </a:spcBef>
              <a:buSzPct val="100000"/>
              <a:buFont typeface="Helvetica"/>
              <a:buChar char="•"/>
              <a:defRPr sz="2500">
                <a:uFill>
                  <a:solidFill>
                    <a:schemeClr val="accent4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  <a:r>
              <a:rPr sz="2500" b="1" u="sng">
                <a:latin typeface="Helvetica"/>
                <a:ea typeface="Helvetica"/>
                <a:cs typeface="Helvetica"/>
                <a:sym typeface="Helvetica"/>
              </a:rPr>
              <a:t>Loading</a:t>
            </a:r>
            <a:r>
              <a:rPr sz="2500" b="1">
                <a:latin typeface="Helvetica"/>
                <a:ea typeface="Helvetica"/>
                <a:cs typeface="Helvetica"/>
                <a:sym typeface="Helvetica"/>
              </a:rPr>
              <a:t> on upper slopes, or  </a:t>
            </a:r>
          </a:p>
          <a:p>
            <a:pPr>
              <a:spcBef>
                <a:spcPts val="1000"/>
              </a:spcBef>
              <a:buSzPct val="100000"/>
              <a:buFont typeface="Helvetica"/>
              <a:buChar char="•"/>
              <a:defRPr sz="2500">
                <a:uFill>
                  <a:solidFill>
                    <a:schemeClr val="accent4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  <a:endParaRPr sz="2500" b="1">
              <a:latin typeface="Helvetica"/>
              <a:ea typeface="Helvetica"/>
              <a:cs typeface="Helvetica"/>
              <a:sym typeface="Helvetica"/>
            </a:endParaRPr>
          </a:p>
          <a:p>
            <a:pPr>
              <a:spcBef>
                <a:spcPts val="1000"/>
              </a:spcBef>
              <a:buSzPct val="100000"/>
              <a:buFont typeface="Helvetica"/>
              <a:buChar char="•"/>
              <a:defRPr sz="2500">
                <a:uFill>
                  <a:solidFill>
                    <a:schemeClr val="accent4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  <a:r>
              <a:rPr sz="2500" b="1">
                <a:latin typeface="Helvetica"/>
                <a:ea typeface="Helvetica"/>
                <a:cs typeface="Helvetica"/>
                <a:sym typeface="Helvetica"/>
              </a:rPr>
              <a:t>A combination of these and other factors. </a:t>
            </a:r>
          </a:p>
        </p:txBody>
      </p:sp>
    </p:spTree>
    <p:extLst>
      <p:ext uri="{BB962C8B-B14F-4D97-AF65-F5344CB8AC3E}">
        <p14:creationId xmlns:p14="http://schemas.microsoft.com/office/powerpoint/2010/main" val="245908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fill="hold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How Can We…"/>
          <p:cNvSpPr txBox="1"/>
          <p:nvPr/>
        </p:nvSpPr>
        <p:spPr>
          <a:xfrm>
            <a:off x="2705100" y="149659"/>
            <a:ext cx="6781801" cy="601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algn="ctr" defTabSz="694944">
              <a:defRPr sz="2736">
                <a:uFill>
                  <a:solidFill>
                    <a:schemeClr val="accent4"/>
                  </a:solidFill>
                </a:uFill>
                <a:latin typeface="Impact"/>
                <a:ea typeface="Impact"/>
                <a:cs typeface="Impact"/>
                <a:sym typeface="Impact"/>
              </a:defRPr>
            </a:pPr>
            <a:r>
              <a:rPr sz="8968">
                <a:solidFill>
                  <a:srgbClr val="FF9302"/>
                </a:solidFill>
                <a:uFill>
                  <a:solidFill>
                    <a:srgbClr val="FF9302"/>
                  </a:solidFill>
                </a:uFill>
              </a:rPr>
              <a:t>How Can We </a:t>
            </a:r>
            <a:endParaRPr sz="2736">
              <a:solidFill>
                <a:srgbClr val="FF9302"/>
              </a:solidFill>
              <a:uFill>
                <a:solidFill>
                  <a:srgbClr val="FF9302"/>
                </a:solidFill>
              </a:uFill>
            </a:endParaRPr>
          </a:p>
          <a:p>
            <a:pPr algn="ctr" defTabSz="694944">
              <a:defRPr sz="2736">
                <a:uFill>
                  <a:solidFill>
                    <a:schemeClr val="accent4"/>
                  </a:solidFill>
                </a:uFill>
                <a:latin typeface="Impact"/>
                <a:ea typeface="Impact"/>
                <a:cs typeface="Impact"/>
                <a:sym typeface="Impact"/>
              </a:defRPr>
            </a:pPr>
            <a:r>
              <a:rPr sz="8968">
                <a:solidFill>
                  <a:srgbClr val="FF9302"/>
                </a:solidFill>
                <a:uFill>
                  <a:solidFill>
                    <a:srgbClr val="FF9302"/>
                  </a:solidFill>
                </a:uFill>
              </a:rPr>
              <a:t>Control</a:t>
            </a:r>
          </a:p>
          <a:p>
            <a:pPr algn="ctr" defTabSz="694944">
              <a:defRPr sz="2736">
                <a:uFill>
                  <a:solidFill>
                    <a:schemeClr val="accent4"/>
                  </a:solidFill>
                </a:uFill>
                <a:latin typeface="Impact"/>
                <a:ea typeface="Impact"/>
                <a:cs typeface="Impact"/>
                <a:sym typeface="Impact"/>
              </a:defRPr>
            </a:pPr>
            <a:r>
              <a:rPr sz="8968">
                <a:solidFill>
                  <a:srgbClr val="FF9302"/>
                </a:solidFill>
                <a:uFill>
                  <a:solidFill>
                    <a:srgbClr val="FF9302"/>
                  </a:solidFill>
                </a:uFill>
              </a:rPr>
              <a:t>Mass Wasting:</a:t>
            </a:r>
          </a:p>
        </p:txBody>
      </p:sp>
    </p:spTree>
    <p:extLst>
      <p:ext uri="{BB962C8B-B14F-4D97-AF65-F5344CB8AC3E}">
        <p14:creationId xmlns:p14="http://schemas.microsoft.com/office/powerpoint/2010/main" val="389747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METHOD OF CONTROL:"/>
          <p:cNvSpPr txBox="1"/>
          <p:nvPr/>
        </p:nvSpPr>
        <p:spPr>
          <a:xfrm>
            <a:off x="3483768" y="19984"/>
            <a:ext cx="4893968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800">
                <a:uFill>
                  <a:solidFill>
                    <a:schemeClr val="accent4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  <a:r>
              <a:rPr sz="3200" b="1" u="sng">
                <a:latin typeface="Helvetica"/>
                <a:ea typeface="Helvetica"/>
                <a:cs typeface="Helvetica"/>
                <a:sym typeface="Helvetica"/>
              </a:rPr>
              <a:t>METHOD OF CONTROL</a:t>
            </a:r>
            <a:r>
              <a:rPr sz="3200" b="1">
                <a:latin typeface="Helvetica"/>
                <a:ea typeface="Helvetica"/>
                <a:cs typeface="Helvetica"/>
                <a:sym typeface="Helvetica"/>
              </a:rPr>
              <a:t>:</a:t>
            </a:r>
            <a:r>
              <a:t> </a:t>
            </a:r>
          </a:p>
        </p:txBody>
      </p:sp>
      <p:sp>
        <p:nvSpPr>
          <p:cNvPr id="278" name="Protective Structures"/>
          <p:cNvSpPr txBox="1"/>
          <p:nvPr/>
        </p:nvSpPr>
        <p:spPr>
          <a:xfrm>
            <a:off x="4130804" y="747271"/>
            <a:ext cx="3377591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457200" indent="-457200" algn="ctr">
              <a:defRPr sz="3000" b="1">
                <a:uFill>
                  <a:solidFill>
                    <a:schemeClr val="accent4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pPr>
              <a:defRPr b="0"/>
            </a:pPr>
            <a:r>
              <a:rPr/>
              <a:t>Protective Structures</a:t>
            </a:r>
          </a:p>
        </p:txBody>
      </p:sp>
      <p:sp>
        <p:nvSpPr>
          <p:cNvPr id="279" name="Slope Modification…"/>
          <p:cNvSpPr txBox="1"/>
          <p:nvPr/>
        </p:nvSpPr>
        <p:spPr>
          <a:xfrm>
            <a:off x="2974463" y="1579908"/>
            <a:ext cx="6471674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57200" indent="-457200">
              <a:defRPr sz="3000">
                <a:uFill>
                  <a:solidFill>
                    <a:schemeClr val="accent4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  <a:r>
              <a:rPr sz="3000"/>
              <a:t>            </a:t>
            </a:r>
            <a:r>
              <a:rPr sz="3000" b="1"/>
              <a:t>Slope Modification</a:t>
            </a:r>
          </a:p>
          <a:p>
            <a:pPr marL="457200" indent="-457200" algn="ctr">
              <a:defRPr sz="1800">
                <a:uFill>
                  <a:solidFill>
                    <a:schemeClr val="accent4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  <a:endParaRPr b="1"/>
          </a:p>
          <a:p>
            <a:pPr marL="1879600" lvl="6" indent="-508000">
              <a:buSzPct val="100000"/>
              <a:buAutoNum type="arabicPeriod"/>
              <a:defRPr sz="2000">
                <a:uFill>
                  <a:solidFill>
                    <a:schemeClr val="accent4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  <a:r>
              <a:rPr sz="2000" b="1">
                <a:latin typeface="Arial"/>
                <a:ea typeface="Arial"/>
                <a:cs typeface="Arial"/>
                <a:sym typeface="Arial"/>
              </a:rPr>
              <a:t>Reduce Slope Angle</a:t>
            </a:r>
            <a:r>
              <a:rPr sz="2000">
                <a:latin typeface="Arial"/>
                <a:ea typeface="Arial"/>
                <a:cs typeface="Arial"/>
                <a:sym typeface="Arial"/>
              </a:rPr>
              <a:t> </a:t>
            </a:r>
            <a:endParaRPr sz="2000" b="1">
              <a:latin typeface="Arial"/>
              <a:ea typeface="Arial"/>
              <a:cs typeface="Arial"/>
              <a:sym typeface="Arial"/>
            </a:endParaRPr>
          </a:p>
          <a:p>
            <a:pPr marL="1879600" lvl="6" indent="-508000">
              <a:buSzPct val="100000"/>
              <a:buAutoNum type="arabicPeriod"/>
              <a:defRPr sz="2000">
                <a:uFill>
                  <a:solidFill>
                    <a:schemeClr val="accent4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  <a:r>
              <a:rPr sz="2000" b="1">
                <a:latin typeface="Arial"/>
                <a:ea typeface="Arial"/>
                <a:cs typeface="Arial"/>
                <a:sym typeface="Arial"/>
              </a:rPr>
              <a:t>Support Material @ Slope Base</a:t>
            </a:r>
            <a:r>
              <a:rPr sz="2000"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1879600" lvl="6" indent="-508000">
              <a:buSzPct val="100000"/>
              <a:buAutoNum type="arabicPeriod"/>
              <a:defRPr sz="2000">
                <a:uFill>
                  <a:solidFill>
                    <a:schemeClr val="accent4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  <a:r>
              <a:rPr sz="2000" b="1">
                <a:latin typeface="Arial"/>
                <a:ea typeface="Arial"/>
                <a:cs typeface="Arial"/>
                <a:sym typeface="Arial"/>
              </a:rPr>
              <a:t>Reduce weight on slope</a:t>
            </a:r>
            <a:r>
              <a:rPr sz="2000"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280" name="Fluid Removal"/>
          <p:cNvSpPr txBox="1"/>
          <p:nvPr/>
        </p:nvSpPr>
        <p:spPr>
          <a:xfrm>
            <a:off x="4206597" y="3612877"/>
            <a:ext cx="2287870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457200" indent="-457200" algn="ctr">
              <a:defRPr sz="3000" b="1">
                <a:uFill>
                  <a:solidFill>
                    <a:schemeClr val="accent4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pPr>
              <a:defRPr b="0"/>
            </a:pPr>
            <a:r>
              <a:rPr/>
              <a:t>Fluid Removal</a:t>
            </a:r>
          </a:p>
        </p:txBody>
      </p:sp>
      <p:sp>
        <p:nvSpPr>
          <p:cNvPr id="281" name="Slope Stabilization…"/>
          <p:cNvSpPr txBox="1"/>
          <p:nvPr/>
        </p:nvSpPr>
        <p:spPr>
          <a:xfrm>
            <a:off x="2566052" y="4368559"/>
            <a:ext cx="6172201" cy="2072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57200" indent="-457200" algn="ctr">
              <a:defRPr sz="3000">
                <a:uFill>
                  <a:solidFill>
                    <a:schemeClr val="accent4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  <a:r>
              <a:rPr sz="3000" b="1"/>
              <a:t>Slope Stabilization</a:t>
            </a:r>
          </a:p>
          <a:p>
            <a:pPr marL="457200" indent="-457200" algn="ctr">
              <a:defRPr sz="1800">
                <a:uFill>
                  <a:solidFill>
                    <a:schemeClr val="accent4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  <a:endParaRPr b="1"/>
          </a:p>
          <a:p>
            <a:pPr marL="2336800" lvl="4" indent="-508000">
              <a:buSzPct val="100000"/>
              <a:buAutoNum type="arabicPeriod"/>
              <a:defRPr sz="2000">
                <a:uFill>
                  <a:solidFill>
                    <a:schemeClr val="accent4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  <a:r>
              <a:rPr sz="2000" b="1">
                <a:latin typeface="Arial"/>
                <a:ea typeface="Arial"/>
                <a:cs typeface="Arial"/>
                <a:sym typeface="Arial"/>
              </a:rPr>
              <a:t>Retaining Walls</a:t>
            </a:r>
            <a:r>
              <a:rPr sz="2000"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2336800" lvl="4" indent="-508000">
              <a:buSzPct val="100000"/>
              <a:buAutoNum type="arabicPeriod"/>
              <a:defRPr sz="2000">
                <a:uFill>
                  <a:solidFill>
                    <a:schemeClr val="accent4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  <a:r>
              <a:rPr sz="2000" b="1">
                <a:latin typeface="Arial"/>
                <a:ea typeface="Arial"/>
                <a:cs typeface="Arial"/>
                <a:sym typeface="Arial"/>
              </a:rPr>
              <a:t>Coating Exposed Slopes</a:t>
            </a:r>
            <a:r>
              <a:rPr sz="2000"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2336800" lvl="4" indent="-508000">
              <a:buSzPct val="100000"/>
              <a:buAutoNum type="arabicPeriod"/>
              <a:defRPr sz="2000">
                <a:uFill>
                  <a:solidFill>
                    <a:schemeClr val="accent4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  <a:r>
              <a:rPr sz="2000" b="1">
                <a:latin typeface="Arial"/>
                <a:ea typeface="Arial"/>
                <a:cs typeface="Arial"/>
                <a:sym typeface="Arial"/>
              </a:rPr>
              <a:t>Steel bolts/Anchors </a:t>
            </a:r>
          </a:p>
          <a:p>
            <a:pPr marL="2336800" lvl="4" indent="-508000">
              <a:buSzPct val="100000"/>
              <a:buAutoNum type="arabicPeriod"/>
              <a:defRPr sz="2000">
                <a:uFill>
                  <a:solidFill>
                    <a:schemeClr val="accent4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  <a:r>
              <a:rPr sz="2000" b="1">
                <a:latin typeface="Arial"/>
                <a:ea typeface="Arial"/>
                <a:cs typeface="Arial"/>
                <a:sym typeface="Arial"/>
              </a:rPr>
              <a:t>Vegetation </a:t>
            </a:r>
          </a:p>
        </p:txBody>
      </p:sp>
      <p:grpSp>
        <p:nvGrpSpPr>
          <p:cNvPr id="288" name="Group">
            <a:hlinkClick r:id="" action="ppaction://noaction"/>
          </p:cNvPr>
          <p:cNvGrpSpPr/>
          <p:nvPr/>
        </p:nvGrpSpPr>
        <p:grpSpPr>
          <a:xfrm>
            <a:off x="9299731" y="5293027"/>
            <a:ext cx="1042989" cy="1042989"/>
            <a:chOff x="0" y="0"/>
            <a:chExt cx="1042987" cy="1042987"/>
          </a:xfrm>
        </p:grpSpPr>
        <p:sp>
          <p:nvSpPr>
            <p:cNvPr id="282" name="Square"/>
            <p:cNvSpPr/>
            <p:nvPr/>
          </p:nvSpPr>
          <p:spPr>
            <a:xfrm>
              <a:off x="0" y="0"/>
              <a:ext cx="1042988" cy="1042988"/>
            </a:xfrm>
            <a:prstGeom prst="rect">
              <a:avLst/>
            </a:prstGeom>
            <a:solidFill>
              <a:srgbClr val="FF99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800">
                  <a:uFill>
                    <a:solidFill>
                      <a:schemeClr val="accent4"/>
                    </a:solidFill>
                  </a:uFill>
                  <a:latin typeface="+mn-lt"/>
                  <a:ea typeface="+mn-ea"/>
                  <a:cs typeface="+mn-cs"/>
                  <a:sym typeface="Times New Roman"/>
                </a:defRPr>
              </a:pPr>
              <a:endParaRPr/>
            </a:p>
          </p:txBody>
        </p:sp>
        <p:sp>
          <p:nvSpPr>
            <p:cNvPr id="283" name="Shape"/>
            <p:cNvSpPr/>
            <p:nvPr/>
          </p:nvSpPr>
          <p:spPr>
            <a:xfrm>
              <a:off x="0" y="0"/>
              <a:ext cx="1042988" cy="65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350" y="21600"/>
                  </a:lnTo>
                  <a:lnTo>
                    <a:pt x="2025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AD3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800">
                  <a:uFill>
                    <a:solidFill>
                      <a:schemeClr val="accent4"/>
                    </a:solidFill>
                  </a:uFill>
                  <a:latin typeface="+mn-lt"/>
                  <a:ea typeface="+mn-ea"/>
                  <a:cs typeface="+mn-cs"/>
                  <a:sym typeface="Times New Roman"/>
                </a:defRPr>
              </a:pPr>
              <a:endParaRPr/>
            </a:p>
          </p:txBody>
        </p:sp>
        <p:sp>
          <p:nvSpPr>
            <p:cNvPr id="284" name="Shape"/>
            <p:cNvSpPr/>
            <p:nvPr/>
          </p:nvSpPr>
          <p:spPr>
            <a:xfrm>
              <a:off x="0" y="0"/>
              <a:ext cx="65187" cy="1042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1350"/>
                  </a:lnTo>
                  <a:lnTo>
                    <a:pt x="21600" y="2025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C266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800">
                  <a:uFill>
                    <a:solidFill>
                      <a:schemeClr val="accent4"/>
                    </a:solidFill>
                  </a:uFill>
                  <a:latin typeface="+mn-lt"/>
                  <a:ea typeface="+mn-ea"/>
                  <a:cs typeface="+mn-cs"/>
                  <a:sym typeface="Times New Roman"/>
                </a:defRPr>
              </a:pPr>
              <a:endParaRPr/>
            </a:p>
          </p:txBody>
        </p:sp>
        <p:sp>
          <p:nvSpPr>
            <p:cNvPr id="285" name="Shape"/>
            <p:cNvSpPr/>
            <p:nvPr/>
          </p:nvSpPr>
          <p:spPr>
            <a:xfrm>
              <a:off x="977800" y="0"/>
              <a:ext cx="65188" cy="1042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1350"/>
                  </a:lnTo>
                  <a:lnTo>
                    <a:pt x="0" y="2025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995C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800">
                  <a:uFill>
                    <a:solidFill>
                      <a:schemeClr val="accent4"/>
                    </a:solidFill>
                  </a:uFill>
                  <a:latin typeface="+mn-lt"/>
                  <a:ea typeface="+mn-ea"/>
                  <a:cs typeface="+mn-cs"/>
                  <a:sym typeface="Times New Roman"/>
                </a:defRPr>
              </a:pPr>
              <a:endParaRPr/>
            </a:p>
          </p:txBody>
        </p:sp>
        <p:sp>
          <p:nvSpPr>
            <p:cNvPr id="286" name="Shape"/>
            <p:cNvSpPr/>
            <p:nvPr/>
          </p:nvSpPr>
          <p:spPr>
            <a:xfrm>
              <a:off x="0" y="977800"/>
              <a:ext cx="1042988" cy="65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0250" y="0"/>
                  </a:lnTo>
                  <a:lnTo>
                    <a:pt x="135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CC7A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800">
                  <a:uFill>
                    <a:solidFill>
                      <a:schemeClr val="accent4"/>
                    </a:solidFill>
                  </a:uFill>
                  <a:latin typeface="+mn-lt"/>
                  <a:ea typeface="+mn-ea"/>
                  <a:cs typeface="+mn-cs"/>
                  <a:sym typeface="Times New Roman"/>
                </a:defRPr>
              </a:pPr>
              <a:endParaRPr/>
            </a:p>
          </p:txBody>
        </p:sp>
        <p:sp>
          <p:nvSpPr>
            <p:cNvPr id="287" name="Triangle"/>
            <p:cNvSpPr/>
            <p:nvPr/>
          </p:nvSpPr>
          <p:spPr>
            <a:xfrm>
              <a:off x="195560" y="195560"/>
              <a:ext cx="651868" cy="651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108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995C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800">
                  <a:uFill>
                    <a:solidFill>
                      <a:schemeClr val="accent4"/>
                    </a:solidFill>
                  </a:uFill>
                  <a:latin typeface="+mn-lt"/>
                  <a:ea typeface="+mn-ea"/>
                  <a:cs typeface="+mn-cs"/>
                  <a:sym typeface="Times New Roman"/>
                </a:defRPr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544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" grpId="0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rotective Structures:"/>
          <p:cNvSpPr txBox="1"/>
          <p:nvPr/>
        </p:nvSpPr>
        <p:spPr>
          <a:xfrm>
            <a:off x="2781301" y="1089370"/>
            <a:ext cx="6629401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marL="457200" indent="-457200" algn="ctr">
              <a:defRPr sz="6600" b="1">
                <a:uFill>
                  <a:solidFill>
                    <a:schemeClr val="accent4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pPr>
              <a:defRPr b="0"/>
            </a:pPr>
            <a:r>
              <a:rPr/>
              <a:t>Protective Structures:</a:t>
            </a:r>
          </a:p>
        </p:txBody>
      </p:sp>
    </p:spTree>
    <p:extLst>
      <p:ext uri="{BB962C8B-B14F-4D97-AF65-F5344CB8AC3E}">
        <p14:creationId xmlns:p14="http://schemas.microsoft.com/office/powerpoint/2010/main" val="98629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539</Words>
  <Application>Microsoft Office PowerPoint</Application>
  <PresentationFormat>Widescreen</PresentationFormat>
  <Paragraphs>116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Calibri</vt:lpstr>
      <vt:lpstr>Calibri Light</vt:lpstr>
      <vt:lpstr>Helvetica</vt:lpstr>
      <vt:lpstr>Impact</vt:lpstr>
      <vt:lpstr>Times New Roman</vt:lpstr>
      <vt:lpstr>Office Theme</vt:lpstr>
      <vt:lpstr>PowerPoint Presentation</vt:lpstr>
      <vt:lpstr>PowerPoint Presentation</vt:lpstr>
      <vt:lpstr>Some Common Types Of Mass Wasting:</vt:lpstr>
      <vt:lpstr>PowerPoint Presentation</vt:lpstr>
      <vt:lpstr>Many factors contribute to the instability of slopes, but the general controlling factors are: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Nevena Ivankovic</dc:creator>
  <cp:lastModifiedBy>Nevena Ivankovic</cp:lastModifiedBy>
  <cp:revision>2</cp:revision>
  <dcterms:created xsi:type="dcterms:W3CDTF">2018-04-06T04:56:16Z</dcterms:created>
  <dcterms:modified xsi:type="dcterms:W3CDTF">2018-04-06T05:26:59Z</dcterms:modified>
</cp:coreProperties>
</file>